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840" r:id="rId1"/>
  </p:sldMasterIdLst>
  <p:notesMasterIdLst>
    <p:notesMasterId r:id="rId43"/>
  </p:notesMasterIdLst>
  <p:sldIdLst>
    <p:sldId id="256" r:id="rId2"/>
    <p:sldId id="285" r:id="rId3"/>
    <p:sldId id="279" r:id="rId4"/>
    <p:sldId id="271" r:id="rId5"/>
    <p:sldId id="309" r:id="rId6"/>
    <p:sldId id="273" r:id="rId7"/>
    <p:sldId id="304" r:id="rId8"/>
    <p:sldId id="312" r:id="rId9"/>
    <p:sldId id="274" r:id="rId10"/>
    <p:sldId id="257" r:id="rId11"/>
    <p:sldId id="303" r:id="rId12"/>
    <p:sldId id="284" r:id="rId13"/>
    <p:sldId id="311" r:id="rId14"/>
    <p:sldId id="258" r:id="rId15"/>
    <p:sldId id="259" r:id="rId16"/>
    <p:sldId id="260" r:id="rId17"/>
    <p:sldId id="261" r:id="rId18"/>
    <p:sldId id="310" r:id="rId19"/>
    <p:sldId id="313" r:id="rId20"/>
    <p:sldId id="276" r:id="rId21"/>
    <p:sldId id="263" r:id="rId22"/>
    <p:sldId id="264" r:id="rId23"/>
    <p:sldId id="265" r:id="rId24"/>
    <p:sldId id="277" r:id="rId25"/>
    <p:sldId id="266" r:id="rId26"/>
    <p:sldId id="308" r:id="rId27"/>
    <p:sldId id="267" r:id="rId28"/>
    <p:sldId id="281" r:id="rId29"/>
    <p:sldId id="282" r:id="rId30"/>
    <p:sldId id="268" r:id="rId31"/>
    <p:sldId id="280" r:id="rId32"/>
    <p:sldId id="287" r:id="rId33"/>
    <p:sldId id="269" r:id="rId34"/>
    <p:sldId id="288" r:id="rId35"/>
    <p:sldId id="289" r:id="rId36"/>
    <p:sldId id="270" r:id="rId37"/>
    <p:sldId id="278" r:id="rId38"/>
    <p:sldId id="272" r:id="rId39"/>
    <p:sldId id="306" r:id="rId40"/>
    <p:sldId id="307" r:id="rId41"/>
    <p:sldId id="314" r:id="rId4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0BAD2"/>
    <a:srgbClr val="00B2B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801BFD5-DAE6-42F4-9C70-8AD4759EE9AE}" v="276" dt="2022-11-29T19:24:14.24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4734"/>
    <p:restoredTop sz="93673"/>
  </p:normalViewPr>
  <p:slideViewPr>
    <p:cSldViewPr snapToGrid="0" snapToObjects="1">
      <p:cViewPr varScale="1">
        <p:scale>
          <a:sx n="95" d="100"/>
          <a:sy n="95" d="100"/>
        </p:scale>
        <p:origin x="90" y="25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microsoft.com/office/2015/10/relationships/revisionInfo" Target="revisionInfo.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AD18B07-A759-9A4F-AB47-9688DD9F89C2}" type="datetimeFigureOut">
              <a:rPr lang="en-US" smtClean="0"/>
              <a:t>11/29/2022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005F8B-0F86-764B-8EFC-FCB4BEF9AE56}" type="slidenum">
              <a:rPr lang="en-US" smtClean="0"/>
              <a:t>‹#›</a:t>
            </a:fld>
            <a:endParaRPr lang="en-US"/>
          </a:p>
        </p:txBody>
      </p:sp>
    </p:spTree>
    <p:extLst>
      <p:ext uri="{BB962C8B-B14F-4D97-AF65-F5344CB8AC3E}">
        <p14:creationId xmlns:p14="http://schemas.microsoft.com/office/powerpoint/2010/main" val="17094242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05F8B-0F86-764B-8EFC-FCB4BEF9AE56}" type="slidenum">
              <a:rPr lang="en-US" smtClean="0"/>
              <a:t>1</a:t>
            </a:fld>
            <a:endParaRPr lang="en-US"/>
          </a:p>
        </p:txBody>
      </p:sp>
    </p:spTree>
    <p:extLst>
      <p:ext uri="{BB962C8B-B14F-4D97-AF65-F5344CB8AC3E}">
        <p14:creationId xmlns:p14="http://schemas.microsoft.com/office/powerpoint/2010/main" val="12575771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FACILITATING THE ROADMAP FOR A SINGLE PROJECT OR SMALL GROUP OF PROJECT TEAMS WHO ARE ALREADY FAMILIAR WITH ONE ANOTHER’S WORK, YOU MAY WISH TO DELETE THIS SLIDE. </a:t>
            </a:r>
          </a:p>
        </p:txBody>
      </p:sp>
      <p:sp>
        <p:nvSpPr>
          <p:cNvPr id="4" name="Slide Number Placeholder 3"/>
          <p:cNvSpPr>
            <a:spLocks noGrp="1"/>
          </p:cNvSpPr>
          <p:nvPr>
            <p:ph type="sldNum" sz="quarter" idx="10"/>
          </p:nvPr>
        </p:nvSpPr>
        <p:spPr/>
        <p:txBody>
          <a:bodyPr/>
          <a:lstStyle/>
          <a:p>
            <a:fld id="{92005F8B-0F86-764B-8EFC-FCB4BEF9AE56}" type="slidenum">
              <a:rPr lang="en-US" smtClean="0"/>
              <a:t>12</a:t>
            </a:fld>
            <a:endParaRPr lang="en-US"/>
          </a:p>
        </p:txBody>
      </p:sp>
    </p:spTree>
    <p:extLst>
      <p:ext uri="{BB962C8B-B14F-4D97-AF65-F5344CB8AC3E}">
        <p14:creationId xmlns:p14="http://schemas.microsoft.com/office/powerpoint/2010/main" val="4653316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05F8B-0F86-764B-8EFC-FCB4BEF9AE56}" type="slidenum">
              <a:rPr lang="en-US" smtClean="0"/>
              <a:t>15</a:t>
            </a:fld>
            <a:endParaRPr lang="en-US"/>
          </a:p>
        </p:txBody>
      </p:sp>
    </p:spTree>
    <p:extLst>
      <p:ext uri="{BB962C8B-B14F-4D97-AF65-F5344CB8AC3E}">
        <p14:creationId xmlns:p14="http://schemas.microsoft.com/office/powerpoint/2010/main" val="10447140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05F8B-0F86-764B-8EFC-FCB4BEF9AE56}" type="slidenum">
              <a:rPr lang="en-US" smtClean="0"/>
              <a:t>16</a:t>
            </a:fld>
            <a:endParaRPr lang="en-US"/>
          </a:p>
        </p:txBody>
      </p:sp>
    </p:spTree>
    <p:extLst>
      <p:ext uri="{BB962C8B-B14F-4D97-AF65-F5344CB8AC3E}">
        <p14:creationId xmlns:p14="http://schemas.microsoft.com/office/powerpoint/2010/main" val="11057550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05F8B-0F86-764B-8EFC-FCB4BEF9AE56}" type="slidenum">
              <a:rPr lang="en-US" smtClean="0"/>
              <a:t>17</a:t>
            </a:fld>
            <a:endParaRPr lang="en-US"/>
          </a:p>
        </p:txBody>
      </p:sp>
    </p:spTree>
    <p:extLst>
      <p:ext uri="{BB962C8B-B14F-4D97-AF65-F5344CB8AC3E}">
        <p14:creationId xmlns:p14="http://schemas.microsoft.com/office/powerpoint/2010/main" val="3003291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YOU DO NOT FOLLOW THE TWO-DAY WORKSHOP SCHEDULE OUTLINED IN THE FACILITATOR’S MANUAL, YOU MAY NEED TO MOVE OR REVISE THIS SLIDE.</a:t>
            </a:r>
          </a:p>
        </p:txBody>
      </p:sp>
      <p:sp>
        <p:nvSpPr>
          <p:cNvPr id="4" name="Slide Number Placeholder 3"/>
          <p:cNvSpPr>
            <a:spLocks noGrp="1"/>
          </p:cNvSpPr>
          <p:nvPr>
            <p:ph type="sldNum" sz="quarter" idx="5"/>
          </p:nvPr>
        </p:nvSpPr>
        <p:spPr/>
        <p:txBody>
          <a:bodyPr/>
          <a:lstStyle/>
          <a:p>
            <a:fld id="{92005F8B-0F86-764B-8EFC-FCB4BEF9AE56}" type="slidenum">
              <a:rPr lang="en-US" smtClean="0"/>
              <a:t>18</a:t>
            </a:fld>
            <a:endParaRPr lang="en-US"/>
          </a:p>
        </p:txBody>
      </p:sp>
    </p:spTree>
    <p:extLst>
      <p:ext uri="{BB962C8B-B14F-4D97-AF65-F5344CB8AC3E}">
        <p14:creationId xmlns:p14="http://schemas.microsoft.com/office/powerpoint/2010/main" val="375822535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YOU ARE NOT FOLLOWING THE RECOMMENDED TWO-DAY SCHEDULE, YOU WILL WANT TO DELETE OR EDIT THIS SLIDE FOR CLARITY.</a:t>
            </a:r>
          </a:p>
        </p:txBody>
      </p:sp>
      <p:sp>
        <p:nvSpPr>
          <p:cNvPr id="4" name="Slide Number Placeholder 3"/>
          <p:cNvSpPr>
            <a:spLocks noGrp="1"/>
          </p:cNvSpPr>
          <p:nvPr>
            <p:ph type="sldNum" sz="quarter" idx="10"/>
          </p:nvPr>
        </p:nvSpPr>
        <p:spPr/>
        <p:txBody>
          <a:bodyPr/>
          <a:lstStyle/>
          <a:p>
            <a:fld id="{92005F8B-0F86-764B-8EFC-FCB4BEF9AE56}" type="slidenum">
              <a:rPr lang="en-US" smtClean="0"/>
              <a:t>19</a:t>
            </a:fld>
            <a:endParaRPr lang="en-US"/>
          </a:p>
        </p:txBody>
      </p:sp>
    </p:spTree>
    <p:extLst>
      <p:ext uri="{BB962C8B-B14F-4D97-AF65-F5344CB8AC3E}">
        <p14:creationId xmlns:p14="http://schemas.microsoft.com/office/powerpoint/2010/main" val="322339331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05F8B-0F86-764B-8EFC-FCB4BEF9AE56}" type="slidenum">
              <a:rPr lang="en-US" smtClean="0"/>
              <a:t>21</a:t>
            </a:fld>
            <a:endParaRPr lang="en-US"/>
          </a:p>
        </p:txBody>
      </p:sp>
    </p:spTree>
    <p:extLst>
      <p:ext uri="{BB962C8B-B14F-4D97-AF65-F5344CB8AC3E}">
        <p14:creationId xmlns:p14="http://schemas.microsoft.com/office/powerpoint/2010/main" val="1133793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2005F8B-0F86-764B-8EFC-FCB4BEF9AE56}" type="slidenum">
              <a:rPr lang="en-US" smtClean="0"/>
              <a:t>2</a:t>
            </a:fld>
            <a:endParaRPr lang="en-US"/>
          </a:p>
        </p:txBody>
      </p:sp>
    </p:spTree>
    <p:extLst>
      <p:ext uri="{BB962C8B-B14F-4D97-AF65-F5344CB8AC3E}">
        <p14:creationId xmlns:p14="http://schemas.microsoft.com/office/powerpoint/2010/main" val="16901689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ARE INDIVIDUAL INTRODUCTIONS – PROJECT INTRODUCTIONS WILL COME AFTER MODULE A1. IF ALL PARTICIPANTS ALREADY KNOW ONE ANOTHER, YOU MAY WISH TO DELETE THIS SLIDE. IF YOU WISH TO CHANGE THESE QUESTIONS, DO FEEL FREE, OF COURSE!</a:t>
            </a:r>
          </a:p>
        </p:txBody>
      </p:sp>
      <p:sp>
        <p:nvSpPr>
          <p:cNvPr id="4" name="Slide Number Placeholder 3"/>
          <p:cNvSpPr>
            <a:spLocks noGrp="1"/>
          </p:cNvSpPr>
          <p:nvPr>
            <p:ph type="sldNum" sz="quarter" idx="5"/>
          </p:nvPr>
        </p:nvSpPr>
        <p:spPr/>
        <p:txBody>
          <a:bodyPr/>
          <a:lstStyle/>
          <a:p>
            <a:fld id="{92005F8B-0F86-764B-8EFC-FCB4BEF9AE56}" type="slidenum">
              <a:rPr lang="en-US" smtClean="0"/>
              <a:t>3</a:t>
            </a:fld>
            <a:endParaRPr lang="en-US"/>
          </a:p>
        </p:txBody>
      </p:sp>
    </p:spTree>
    <p:extLst>
      <p:ext uri="{BB962C8B-B14F-4D97-AF65-F5344CB8AC3E}">
        <p14:creationId xmlns:p14="http://schemas.microsoft.com/office/powerpoint/2010/main" val="37356121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05F8B-0F86-764B-8EFC-FCB4BEF9AE56}" type="slidenum">
              <a:rPr lang="en-US" smtClean="0"/>
              <a:t>4</a:t>
            </a:fld>
            <a:endParaRPr lang="en-US"/>
          </a:p>
        </p:txBody>
      </p:sp>
    </p:spTree>
    <p:extLst>
      <p:ext uri="{BB962C8B-B14F-4D97-AF65-F5344CB8AC3E}">
        <p14:creationId xmlns:p14="http://schemas.microsoft.com/office/powerpoint/2010/main" val="3809401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FEEDBACK FROM THE NEH INSTITUTE FACILITATED IN 2019. IF YOU FACILITATE THIS WORKSHOP MULTIPLE TIMES, YOU MAY WISH TO ADD YOUR OWN FEEDBACK HERE. ALTERNATELY, YOU MIGHT PREFER TO DELETE THIS SLIDE ALTOGETHER.</a:t>
            </a:r>
          </a:p>
        </p:txBody>
      </p:sp>
      <p:sp>
        <p:nvSpPr>
          <p:cNvPr id="4" name="Slide Number Placeholder 3"/>
          <p:cNvSpPr>
            <a:spLocks noGrp="1"/>
          </p:cNvSpPr>
          <p:nvPr>
            <p:ph type="sldNum" sz="quarter" idx="5"/>
          </p:nvPr>
        </p:nvSpPr>
        <p:spPr/>
        <p:txBody>
          <a:bodyPr/>
          <a:lstStyle/>
          <a:p>
            <a:fld id="{92005F8B-0F86-764B-8EFC-FCB4BEF9AE56}" type="slidenum">
              <a:rPr lang="en-US" smtClean="0"/>
              <a:t>7</a:t>
            </a:fld>
            <a:endParaRPr lang="en-US"/>
          </a:p>
        </p:txBody>
      </p:sp>
    </p:spTree>
    <p:extLst>
      <p:ext uri="{BB962C8B-B14F-4D97-AF65-F5344CB8AC3E}">
        <p14:creationId xmlns:p14="http://schemas.microsoft.com/office/powerpoint/2010/main" val="5127951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AGAIN, YOU MAY CHOOSE TO DELETE THIS SLIDE. WHEN TEACHING THIS AS A MULTI-PROJECT WORKSHOP, WE FOUND THAT PROJECT TEAMS OFTEN WANTED TO LEARN ABOUT ONE ANOTHER’S WORK. DINING TOGETHER PROVIDES ADDITIONAL OPPORTUNITIES FOR TEAMS TO GET TO KNOW ONE ANOTHER, AS THE WORKSHOP DAYS ARE VERY FULL. </a:t>
            </a:r>
          </a:p>
        </p:txBody>
      </p:sp>
      <p:sp>
        <p:nvSpPr>
          <p:cNvPr id="4" name="Slide Number Placeholder 3"/>
          <p:cNvSpPr>
            <a:spLocks noGrp="1"/>
          </p:cNvSpPr>
          <p:nvPr>
            <p:ph type="sldNum" sz="quarter" idx="5"/>
          </p:nvPr>
        </p:nvSpPr>
        <p:spPr/>
        <p:txBody>
          <a:bodyPr/>
          <a:lstStyle/>
          <a:p>
            <a:fld id="{92005F8B-0F86-764B-8EFC-FCB4BEF9AE56}" type="slidenum">
              <a:rPr lang="en-US" smtClean="0"/>
              <a:t>8</a:t>
            </a:fld>
            <a:endParaRPr lang="en-US"/>
          </a:p>
        </p:txBody>
      </p:sp>
    </p:spTree>
    <p:extLst>
      <p:ext uri="{BB962C8B-B14F-4D97-AF65-F5344CB8AC3E}">
        <p14:creationId xmlns:p14="http://schemas.microsoft.com/office/powerpoint/2010/main" val="6707868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2005F8B-0F86-764B-8EFC-FCB4BEF9AE56}" type="slidenum">
              <a:rPr lang="en-US" smtClean="0"/>
              <a:t>9</a:t>
            </a:fld>
            <a:endParaRPr lang="en-US"/>
          </a:p>
        </p:txBody>
      </p:sp>
    </p:spTree>
    <p:extLst>
      <p:ext uri="{BB962C8B-B14F-4D97-AF65-F5344CB8AC3E}">
        <p14:creationId xmlns:p14="http://schemas.microsoft.com/office/powerpoint/2010/main" val="5551021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05F8B-0F86-764B-8EFC-FCB4BEF9AE56}" type="slidenum">
              <a:rPr lang="en-US" smtClean="0"/>
              <a:t>10</a:t>
            </a:fld>
            <a:endParaRPr lang="en-US"/>
          </a:p>
        </p:txBody>
      </p:sp>
    </p:spTree>
    <p:extLst>
      <p:ext uri="{BB962C8B-B14F-4D97-AF65-F5344CB8AC3E}">
        <p14:creationId xmlns:p14="http://schemas.microsoft.com/office/powerpoint/2010/main" val="715072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USING EXAMPLES IS VERY HELPFUL WHEN INTRODUCING SITES OF PRODUCTION. THIS IS AN EXAMPLE OF (SOME OF) THE SITES OF PRODUCTION THAT COMPRISE THE ROADMAP ITSELF. WE RECOMMEND USING ONE OF YOUR OWN PROJECTS TO SHOW HOW MULTIPLE SITES OF PRODUCTION FIT WITHIN A SINGLE PROJECT. </a:t>
            </a:r>
          </a:p>
        </p:txBody>
      </p:sp>
      <p:sp>
        <p:nvSpPr>
          <p:cNvPr id="4" name="Slide Number Placeholder 3"/>
          <p:cNvSpPr>
            <a:spLocks noGrp="1"/>
          </p:cNvSpPr>
          <p:nvPr>
            <p:ph type="sldNum" sz="quarter" idx="10"/>
          </p:nvPr>
        </p:nvSpPr>
        <p:spPr/>
        <p:txBody>
          <a:bodyPr/>
          <a:lstStyle/>
          <a:p>
            <a:fld id="{92005F8B-0F86-764B-8EFC-FCB4BEF9AE56}" type="slidenum">
              <a:rPr lang="en-US" smtClean="0"/>
              <a:t>11</a:t>
            </a:fld>
            <a:endParaRPr lang="en-US"/>
          </a:p>
        </p:txBody>
      </p:sp>
    </p:spTree>
    <p:extLst>
      <p:ext uri="{BB962C8B-B14F-4D97-AF65-F5344CB8AC3E}">
        <p14:creationId xmlns:p14="http://schemas.microsoft.com/office/powerpoint/2010/main" val="34623782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761999"/>
            <a:ext cx="9141619" cy="5334001"/>
          </a:xfrm>
          <a:prstGeom prst="rect">
            <a:avLst/>
          </a:prstGeom>
          <a:solidFill>
            <a:srgbClr val="00B2BA"/>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70263" y="761999"/>
            <a:ext cx="2925318" cy="5334001"/>
          </a:xfrm>
          <a:prstGeom prst="rect">
            <a:avLst/>
          </a:prstGeom>
          <a:solidFill>
            <a:srgbClr val="00B2BA">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69848" y="1298448"/>
            <a:ext cx="7315200" cy="3255264"/>
          </a:xfrm>
        </p:spPr>
        <p:txBody>
          <a:bodyPr anchor="b">
            <a:normAutofit/>
          </a:bodyPr>
          <a:lstStyle>
            <a:lvl1pPr algn="l">
              <a:defRPr sz="5900" spc="-100" baseline="0">
                <a:solidFill>
                  <a:srgbClr val="FFFFFF"/>
                </a:solidFill>
              </a:defRPr>
            </a:lvl1pPr>
          </a:lstStyle>
          <a:p>
            <a:r>
              <a:rPr lang="en-US"/>
              <a:t>Click to edit Master title style</a:t>
            </a:r>
            <a:endParaRPr lang="en-US" dirty="0"/>
          </a:p>
        </p:txBody>
      </p:sp>
      <p:sp>
        <p:nvSpPr>
          <p:cNvPr id="3" name="Subtitle 2"/>
          <p:cNvSpPr>
            <a:spLocks noGrp="1"/>
          </p:cNvSpPr>
          <p:nvPr>
            <p:ph type="subTitle" idx="1"/>
          </p:nvPr>
        </p:nvSpPr>
        <p:spPr>
          <a:xfrm>
            <a:off x="1100015" y="4670246"/>
            <a:ext cx="7315200" cy="914400"/>
          </a:xfrm>
        </p:spPr>
        <p:txBody>
          <a:bodyPr anchor="t">
            <a:normAutofit/>
          </a:bodyPr>
          <a:lstStyle>
            <a:lvl1pPr marL="0" indent="0" algn="l">
              <a:buNone/>
              <a:defRPr sz="2200" cap="none" spc="0" baseline="0">
                <a:solidFill>
                  <a:schemeClr val="accent1">
                    <a:lumMod val="20000"/>
                    <a:lumOff val="80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pPr/>
              <a:t>11/29/2022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586B75A-687E-405C-8A0B-8D00578BA2C3}" type="datetimeFigureOut">
              <a:rPr lang="en-US" dirty="0"/>
              <a:pPr/>
              <a:t>11/29/2022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81000" y="990600"/>
            <a:ext cx="2819400" cy="49530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3867912" y="868680"/>
            <a:ext cx="7315200" cy="512064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586B75A-687E-405C-8A0B-8D00578BA2C3}" type="datetimeFigureOut">
              <a:rPr lang="en-US" dirty="0"/>
              <a:pPr/>
              <a:t>11/29/2022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43666" y="1201181"/>
            <a:ext cx="2561999" cy="4446494"/>
          </a:xfrm>
          <a:solidFill>
            <a:srgbClr val="00B2BA"/>
          </a:solidFill>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pPr/>
              <a:t>11/29/2022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867912" y="1298448"/>
            <a:ext cx="7315200" cy="3255264"/>
          </a:xfrm>
        </p:spPr>
        <p:txBody>
          <a:bodyPr anchor="b">
            <a:normAutofit/>
          </a:bodyPr>
          <a:lstStyle>
            <a:lvl1pPr>
              <a:defRPr sz="5900" b="0" spc="-100" baseline="0">
                <a:solidFill>
                  <a:schemeClr val="tx1">
                    <a:lumMod val="65000"/>
                    <a:lumOff val="3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3886200" y="4672584"/>
            <a:ext cx="7315200" cy="914400"/>
          </a:xfrm>
        </p:spPr>
        <p:txBody>
          <a:bodyPr anchor="t">
            <a:normAutofit/>
          </a:bodyPr>
          <a:lstStyle>
            <a:lvl1pPr marL="0" indent="0">
              <a:buNone/>
              <a:defRPr sz="2200" cap="none" spc="0"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586B75A-687E-405C-8A0B-8D00578BA2C3}" type="datetimeFigureOut">
              <a:rPr lang="en-US" dirty="0"/>
              <a:pPr/>
              <a:t>11/29/2022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67912"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818120"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5586B75A-687E-405C-8A0B-8D00578BA2C3}" type="datetimeFigureOut">
              <a:rPr lang="en-US" dirty="0"/>
              <a:pPr/>
              <a:t>11/29/2022</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3867912" y="1023586"/>
            <a:ext cx="3474720" cy="807720"/>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3867912"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818463" y="1023586"/>
            <a:ext cx="3474720" cy="813171"/>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818463"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p:cNvSpPr>
            <a:spLocks noGrp="1"/>
          </p:cNvSpPr>
          <p:nvPr>
            <p:ph type="dt" sz="half" idx="10"/>
          </p:nvPr>
        </p:nvSpPr>
        <p:spPr/>
        <p:txBody>
          <a:bodyPr/>
          <a:lstStyle/>
          <a:p>
            <a:fld id="{5586B75A-687E-405C-8A0B-8D00578BA2C3}" type="datetimeFigureOut">
              <a:rPr lang="en-US" dirty="0"/>
              <a:pPr/>
              <a:t>11/29/2022</a:t>
            </a:fld>
            <a:endParaRPr lang="en-US" dirty="0"/>
          </a:p>
        </p:txBody>
      </p:sp>
      <p:sp>
        <p:nvSpPr>
          <p:cNvPr id="11" name="Footer Placeholder 10"/>
          <p:cNvSpPr>
            <a:spLocks noGrp="1"/>
          </p:cNvSpPr>
          <p:nvPr>
            <p:ph type="ftr" sz="quarter" idx="11"/>
          </p:nvPr>
        </p:nvSpPr>
        <p:spPr/>
        <p:txBody>
          <a:bodyPr/>
          <a:lstStyle/>
          <a:p>
            <a:endParaRPr lang="en-US" dirty="0"/>
          </a:p>
        </p:txBody>
      </p:sp>
      <p:sp>
        <p:nvSpPr>
          <p:cNvPr id="12" name="Slide Number Placeholder 11"/>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2" name="Date Placeholder 1"/>
          <p:cNvSpPr>
            <a:spLocks noGrp="1"/>
          </p:cNvSpPr>
          <p:nvPr>
            <p:ph type="dt" sz="half" idx="10"/>
          </p:nvPr>
        </p:nvSpPr>
        <p:spPr/>
        <p:txBody>
          <a:bodyPr/>
          <a:lstStyle/>
          <a:p>
            <a:fld id="{5586B75A-687E-405C-8A0B-8D00578BA2C3}" type="datetimeFigureOut">
              <a:rPr lang="en-US" dirty="0"/>
              <a:pPr/>
              <a:t>11/29/2022</a:t>
            </a:fld>
            <a:endParaRPr lang="en-US" dirty="0"/>
          </a:p>
        </p:txBody>
      </p:sp>
      <p:sp>
        <p:nvSpPr>
          <p:cNvPr id="7" name="Footer Placeholder 6"/>
          <p:cNvSpPr>
            <a:spLocks noGrp="1"/>
          </p:cNvSpPr>
          <p:nvPr>
            <p:ph type="ftr" sz="quarter" idx="11"/>
          </p:nvPr>
        </p:nvSpPr>
        <p:spPr/>
        <p:txBody>
          <a:bodyPr/>
          <a:lstStyle/>
          <a:p>
            <a:endParaRPr lang="en-US" dirty="0"/>
          </a:p>
        </p:txBody>
      </p:sp>
      <p:sp>
        <p:nvSpPr>
          <p:cNvPr id="8" name="Slide Number Placeholder 7"/>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586B75A-687E-405C-8A0B-8D00578BA2C3}" type="datetimeFigureOut">
              <a:rPr lang="en-US" dirty="0"/>
              <a:pPr/>
              <a:t>11/29/2022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baseline="0"/>
            </a:lvl1pPr>
          </a:lstStyle>
          <a:p>
            <a:r>
              <a:rPr lang="en-US"/>
              <a:t>Click to edit Master title style</a:t>
            </a:r>
            <a:endParaRPr lang="en-US" dirty="0"/>
          </a:p>
        </p:txBody>
      </p:sp>
      <p:sp>
        <p:nvSpPr>
          <p:cNvPr id="3" name="Content Placeholder 2"/>
          <p:cNvSpPr>
            <a:spLocks noGrp="1"/>
          </p:cNvSpPr>
          <p:nvPr>
            <p:ph idx="1"/>
          </p:nvPr>
        </p:nvSpPr>
        <p:spPr>
          <a:xfrm>
            <a:off x="3867912" y="868680"/>
            <a:ext cx="731520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6032" y="3494176"/>
            <a:ext cx="2834640" cy="2321990"/>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p:cNvSpPr>
            <a:spLocks noGrp="1"/>
          </p:cNvSpPr>
          <p:nvPr>
            <p:ph type="dt" sz="half" idx="10"/>
          </p:nvPr>
        </p:nvSpPr>
        <p:spPr/>
        <p:txBody>
          <a:bodyPr/>
          <a:lstStyle/>
          <a:p>
            <a:fld id="{5586B75A-687E-405C-8A0B-8D00578BA2C3}" type="datetimeFigureOut">
              <a:rPr lang="en-US" dirty="0"/>
              <a:pPr/>
              <a:t>11/29/2022</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3570644" y="767419"/>
            <a:ext cx="8115230" cy="5330952"/>
          </a:xfrm>
          <a:solidFill>
            <a:schemeClr val="bg1">
              <a:lumMod val="75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256032" y="3493008"/>
            <a:ext cx="2834640" cy="2322576"/>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p:cNvSpPr>
            <a:spLocks noGrp="1"/>
          </p:cNvSpPr>
          <p:nvPr>
            <p:ph type="dt" sz="half" idx="10"/>
          </p:nvPr>
        </p:nvSpPr>
        <p:spPr/>
        <p:txBody>
          <a:bodyPr/>
          <a:lstStyle/>
          <a:p>
            <a:fld id="{5586B75A-687E-405C-8A0B-8D00578BA2C3}" type="datetimeFigureOut">
              <a:rPr lang="en-US" dirty="0"/>
              <a:pPr/>
              <a:t>11/29/2022</a:t>
            </a:fld>
            <a:endParaRPr lang="en-US" dirty="0"/>
          </a:p>
        </p:txBody>
      </p:sp>
      <p:sp>
        <p:nvSpPr>
          <p:cNvPr id="9" name="Footer Placeholder 8"/>
          <p:cNvSpPr>
            <a:spLocks noGrp="1"/>
          </p:cNvSpPr>
          <p:nvPr>
            <p:ph type="ftr" sz="quarter" idx="11"/>
          </p:nvPr>
        </p:nvSpPr>
        <p:spPr>
          <a:xfrm>
            <a:off x="3499101" y="6356350"/>
            <a:ext cx="5911517" cy="365125"/>
          </a:xfrm>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758952"/>
            <a:ext cx="3443590" cy="5330952"/>
          </a:xfrm>
          <a:prstGeom prst="rect">
            <a:avLst/>
          </a:prstGeom>
          <a:solidFill>
            <a:srgbClr val="00B2BA"/>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252919" y="1123837"/>
            <a:ext cx="2947482" cy="460118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8" name="Rectangle 37"/>
          <p:cNvSpPr/>
          <p:nvPr/>
        </p:nvSpPr>
        <p:spPr>
          <a:xfrm>
            <a:off x="11815864" y="758952"/>
            <a:ext cx="384048" cy="5330952"/>
          </a:xfrm>
          <a:prstGeom prst="rect">
            <a:avLst/>
          </a:prstGeom>
          <a:solidFill>
            <a:srgbClr val="00B2BA">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ext Placeholder 2"/>
          <p:cNvSpPr>
            <a:spLocks noGrp="1"/>
          </p:cNvSpPr>
          <p:nvPr>
            <p:ph type="body" idx="1"/>
          </p:nvPr>
        </p:nvSpPr>
        <p:spPr>
          <a:xfrm>
            <a:off x="3869268" y="864108"/>
            <a:ext cx="7315200" cy="5120640"/>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62465" y="6356350"/>
            <a:ext cx="2743200"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fld id="{5586B75A-687E-405C-8A0B-8D00578BA2C3}" type="datetimeFigureOut">
              <a:rPr lang="en-US" dirty="0"/>
              <a:pPr/>
              <a:t>11/29/2022</a:t>
            </a:fld>
            <a:endParaRPr lang="en-US" dirty="0"/>
          </a:p>
        </p:txBody>
      </p:sp>
      <p:sp>
        <p:nvSpPr>
          <p:cNvPr id="5" name="Footer Placeholder 4"/>
          <p:cNvSpPr>
            <a:spLocks noGrp="1"/>
          </p:cNvSpPr>
          <p:nvPr>
            <p:ph type="ftr" sz="quarter" idx="3"/>
          </p:nvPr>
        </p:nvSpPr>
        <p:spPr>
          <a:xfrm>
            <a:off x="3869268" y="6356350"/>
            <a:ext cx="5911517"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endParaRPr lang="en-US" dirty="0"/>
          </a:p>
        </p:txBody>
      </p:sp>
      <p:sp>
        <p:nvSpPr>
          <p:cNvPr id="6" name="Slide Number Placeholder 5"/>
          <p:cNvSpPr>
            <a:spLocks noGrp="1"/>
          </p:cNvSpPr>
          <p:nvPr>
            <p:ph type="sldNum" sz="quarter" idx="4"/>
          </p:nvPr>
        </p:nvSpPr>
        <p:spPr>
          <a:xfrm>
            <a:off x="10634135" y="6356350"/>
            <a:ext cx="1530927" cy="365125"/>
          </a:xfrm>
          <a:prstGeom prst="rect">
            <a:avLst/>
          </a:prstGeom>
        </p:spPr>
        <p:txBody>
          <a:bodyPr vert="horz" lIns="91440" tIns="45720" rIns="91440" bIns="45720" rtlCol="0" anchor="ctr"/>
          <a:lstStyle>
            <a:lvl1pPr algn="r">
              <a:defRPr sz="1200" b="1">
                <a:solidFill>
                  <a:schemeClr val="accent1"/>
                </a:solidFill>
              </a:defRPr>
            </a:lvl1pPr>
          </a:lstStyle>
          <a:p>
            <a:fld id="{4FAB73BC-B049-4115-A692-8D63A059BFB8}"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sldNum="0" hdr="0" ftr="0" dt="0"/>
  <p:txStyles>
    <p:titleStyle>
      <a:lvl1pPr algn="l" defTabSz="914400" rtl="0" eaLnBrk="1" latinLnBrk="0" hangingPunct="1">
        <a:lnSpc>
          <a:spcPct val="90000"/>
        </a:lnSpc>
        <a:spcBef>
          <a:spcPct val="0"/>
        </a:spcBef>
        <a:buNone/>
        <a:defRPr sz="3600" kern="1200" spc="-60" baseline="0">
          <a:solidFill>
            <a:srgbClr val="FFFFFF"/>
          </a:solid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sustainingdh.net/" TargetMode="Externa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ustainingdh.net/"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latin typeface="Lato" charset="0"/>
                <a:ea typeface="Lato" charset="0"/>
                <a:cs typeface="Lato" charset="0"/>
              </a:rPr>
              <a:t>Sustaining DH Workshop</a:t>
            </a:r>
          </a:p>
        </p:txBody>
      </p:sp>
      <p:sp>
        <p:nvSpPr>
          <p:cNvPr id="3" name="Subtitle 2"/>
          <p:cNvSpPr>
            <a:spLocks noGrp="1"/>
          </p:cNvSpPr>
          <p:nvPr>
            <p:ph type="subTitle" idx="1"/>
          </p:nvPr>
        </p:nvSpPr>
        <p:spPr/>
        <p:txBody>
          <a:bodyPr/>
          <a:lstStyle/>
          <a:p>
            <a:r>
              <a:rPr lang="en-US" dirty="0">
                <a:latin typeface="Lato" panose="020F0502020204030203" pitchFamily="34" charset="77"/>
              </a:rPr>
              <a:t>[LOCATION]</a:t>
            </a:r>
          </a:p>
          <a:p>
            <a:r>
              <a:rPr lang="en-US" dirty="0">
                <a:latin typeface="Lato" panose="020F0502020204030203" pitchFamily="34" charset="77"/>
              </a:rPr>
              <a:t>[DATE]</a:t>
            </a:r>
          </a:p>
        </p:txBody>
      </p:sp>
    </p:spTree>
    <p:extLst>
      <p:ext uri="{BB962C8B-B14F-4D97-AF65-F5344CB8AC3E}">
        <p14:creationId xmlns:p14="http://schemas.microsoft.com/office/powerpoint/2010/main" val="7444661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latin typeface="Lato" charset="0"/>
                <a:ea typeface="Lato" charset="0"/>
                <a:cs typeface="Lato" charset="0"/>
              </a:rPr>
              <a:t>Module A1</a:t>
            </a:r>
            <a:br>
              <a:rPr lang="en-US" sz="3200" dirty="0">
                <a:latin typeface="Lato" charset="0"/>
                <a:ea typeface="Lato" charset="0"/>
                <a:cs typeface="Lato" charset="0"/>
              </a:rPr>
            </a:br>
            <a:br>
              <a:rPr lang="en-US" sz="3200" dirty="0">
                <a:latin typeface="Lato" charset="0"/>
                <a:ea typeface="Lato" charset="0"/>
                <a:cs typeface="Lato" charset="0"/>
              </a:rPr>
            </a:br>
            <a:r>
              <a:rPr lang="en-US" sz="3200" dirty="0">
                <a:latin typeface="Lato" charset="0"/>
                <a:ea typeface="Lato" charset="0"/>
                <a:cs typeface="Lato" charset="0"/>
              </a:rPr>
              <a:t>What is the scope of your project?</a:t>
            </a:r>
          </a:p>
        </p:txBody>
      </p:sp>
      <p:sp>
        <p:nvSpPr>
          <p:cNvPr id="3" name="Content Placeholder 2"/>
          <p:cNvSpPr>
            <a:spLocks noGrp="1"/>
          </p:cNvSpPr>
          <p:nvPr>
            <p:ph idx="1"/>
          </p:nvPr>
        </p:nvSpPr>
        <p:spPr/>
        <p:txBody>
          <a:bodyPr>
            <a:normAutofit/>
          </a:bodyPr>
          <a:lstStyle/>
          <a:p>
            <a:pPr marL="0" indent="0">
              <a:buNone/>
            </a:pPr>
            <a:r>
              <a:rPr lang="en-US" dirty="0">
                <a:latin typeface="Lato" panose="020F0502020204030203" pitchFamily="34" charset="77"/>
              </a:rPr>
              <a:t>Before getting started with the Roadmap, you will first want to define the precise scope of the project currently under consideration. </a:t>
            </a:r>
          </a:p>
          <a:p>
            <a:pPr marL="0" indent="0">
              <a:buNone/>
            </a:pPr>
            <a:r>
              <a:rPr lang="en-US" dirty="0">
                <a:latin typeface="Lato" panose="020F0502020204030203" pitchFamily="34" charset="77"/>
              </a:rPr>
              <a:t>Digital projects can be multi-faceted, containing many sites of production. These could include, for example:</a:t>
            </a:r>
            <a:br>
              <a:rPr lang="en-US" dirty="0">
                <a:latin typeface="Lato" panose="020F0502020204030203" pitchFamily="34" charset="77"/>
              </a:rPr>
            </a:br>
            <a:endParaRPr lang="en-US" sz="1800" dirty="0">
              <a:latin typeface="Lato" panose="020F0502020204030203" pitchFamily="34" charset="77"/>
            </a:endParaRPr>
          </a:p>
          <a:p>
            <a:pPr lvl="1">
              <a:buFont typeface="Arial" panose="020B0604020202020204" pitchFamily="34" charset="0"/>
              <a:buChar char="•"/>
            </a:pPr>
            <a:r>
              <a:rPr lang="en-US" dirty="0">
                <a:latin typeface="Lato" panose="020F0502020204030203" pitchFamily="34" charset="77"/>
              </a:rPr>
              <a:t>A user-facing WordPress website;</a:t>
            </a:r>
          </a:p>
          <a:p>
            <a:pPr lvl="1">
              <a:buFont typeface="Arial" panose="020B0604020202020204" pitchFamily="34" charset="0"/>
              <a:buChar char="•"/>
            </a:pPr>
            <a:r>
              <a:rPr lang="en-US" dirty="0">
                <a:latin typeface="Lato" panose="020F0502020204030203" pitchFamily="34" charset="77"/>
              </a:rPr>
              <a:t>Project code stored in GitHub;</a:t>
            </a:r>
          </a:p>
          <a:p>
            <a:pPr lvl="1">
              <a:buFont typeface="Arial" panose="020B0604020202020204" pitchFamily="34" charset="0"/>
              <a:buChar char="•"/>
            </a:pPr>
            <a:r>
              <a:rPr lang="en-US" dirty="0">
                <a:latin typeface="Lato" panose="020F0502020204030203" pitchFamily="34" charset="77"/>
              </a:rPr>
              <a:t>A digital exhibition in </a:t>
            </a:r>
            <a:r>
              <a:rPr lang="en-US" dirty="0" err="1">
                <a:latin typeface="Lato" panose="020F0502020204030203" pitchFamily="34" charset="77"/>
              </a:rPr>
              <a:t>Omeka</a:t>
            </a:r>
            <a:r>
              <a:rPr lang="en-US" dirty="0">
                <a:latin typeface="Lato" panose="020F0502020204030203" pitchFamily="34" charset="77"/>
              </a:rPr>
              <a:t>;</a:t>
            </a:r>
          </a:p>
          <a:p>
            <a:pPr lvl="1">
              <a:buFont typeface="Arial" panose="020B0604020202020204" pitchFamily="34" charset="0"/>
              <a:buChar char="•"/>
            </a:pPr>
            <a:r>
              <a:rPr lang="en-US" dirty="0">
                <a:latin typeface="Lato" panose="020F0502020204030203" pitchFamily="34" charset="77"/>
              </a:rPr>
              <a:t>A dataset in XML;</a:t>
            </a:r>
          </a:p>
          <a:p>
            <a:pPr lvl="1">
              <a:buFont typeface="Arial" panose="020B0604020202020204" pitchFamily="34" charset="0"/>
              <a:buChar char="•"/>
            </a:pPr>
            <a:r>
              <a:rPr lang="en-US" dirty="0">
                <a:latin typeface="Lato" panose="020F0502020204030203" pitchFamily="34" charset="77"/>
              </a:rPr>
              <a:t>Internal digital tools built by project staff;</a:t>
            </a:r>
          </a:p>
          <a:p>
            <a:pPr lvl="1">
              <a:buFont typeface="Arial" panose="020B0604020202020204" pitchFamily="34" charset="0"/>
              <a:buChar char="•"/>
            </a:pPr>
            <a:r>
              <a:rPr lang="en-US" dirty="0">
                <a:latin typeface="Lato" panose="020F0502020204030203" pitchFamily="34" charset="77"/>
              </a:rPr>
              <a:t>Conference presentations, slide decks, or written publications</a:t>
            </a:r>
          </a:p>
          <a:p>
            <a:pPr marL="0" indent="0">
              <a:buNone/>
            </a:pPr>
            <a:r>
              <a:rPr lang="en-US" dirty="0">
                <a:latin typeface="Lato" panose="020F0502020204030203" pitchFamily="34" charset="77"/>
              </a:rPr>
              <a:t>Your answers to the questions asked in the remainder of the Roadmap will vary from one site of production to another, and so we suggest that you choose </a:t>
            </a:r>
            <a:r>
              <a:rPr lang="en-US" b="1" dirty="0">
                <a:latin typeface="Lato" panose="020F0502020204030203" pitchFamily="34" charset="77"/>
              </a:rPr>
              <a:t>one site of production </a:t>
            </a:r>
            <a:r>
              <a:rPr lang="en-US" dirty="0">
                <a:latin typeface="Lato" panose="020F0502020204030203" pitchFamily="34" charset="77"/>
              </a:rPr>
              <a:t>to focus on today. </a:t>
            </a:r>
          </a:p>
        </p:txBody>
      </p:sp>
    </p:spTree>
    <p:extLst>
      <p:ext uri="{BB962C8B-B14F-4D97-AF65-F5344CB8AC3E}">
        <p14:creationId xmlns:p14="http://schemas.microsoft.com/office/powerpoint/2010/main" val="10651407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latin typeface="Lato" charset="0"/>
                <a:ea typeface="Lato" charset="0"/>
                <a:cs typeface="Lato" charset="0"/>
              </a:rPr>
              <a:t>Module A1</a:t>
            </a:r>
            <a:br>
              <a:rPr lang="en-US" sz="3200" dirty="0">
                <a:latin typeface="Lato" charset="0"/>
                <a:ea typeface="Lato" charset="0"/>
                <a:cs typeface="Lato" charset="0"/>
              </a:rPr>
            </a:br>
            <a:br>
              <a:rPr lang="en-US" sz="3200" dirty="0">
                <a:latin typeface="Lato" charset="0"/>
                <a:ea typeface="Lato" charset="0"/>
                <a:cs typeface="Lato" charset="0"/>
              </a:rPr>
            </a:br>
            <a:r>
              <a:rPr lang="en-US" sz="3200" dirty="0">
                <a:latin typeface="Lato" charset="0"/>
                <a:ea typeface="Lato" charset="0"/>
                <a:cs typeface="Lato" charset="0"/>
              </a:rPr>
              <a:t>What is the scope of your project?</a:t>
            </a:r>
          </a:p>
        </p:txBody>
      </p:sp>
      <p:sp>
        <p:nvSpPr>
          <p:cNvPr id="8" name="Oval 7">
            <a:extLst>
              <a:ext uri="{FF2B5EF4-FFF2-40B4-BE49-F238E27FC236}">
                <a16:creationId xmlns:a16="http://schemas.microsoft.com/office/drawing/2014/main" id="{AE8898A4-5CDC-D649-ACDB-DDE4F6C1E65E}"/>
              </a:ext>
            </a:extLst>
          </p:cNvPr>
          <p:cNvSpPr/>
          <p:nvPr/>
        </p:nvSpPr>
        <p:spPr>
          <a:xfrm>
            <a:off x="4414970" y="547278"/>
            <a:ext cx="2519916" cy="251991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Lato" panose="020F0502020204030203"/>
              </a:rPr>
              <a:t>[PROJECT]</a:t>
            </a:r>
          </a:p>
        </p:txBody>
      </p:sp>
      <p:sp>
        <p:nvSpPr>
          <p:cNvPr id="9" name="Oval 8">
            <a:extLst>
              <a:ext uri="{FF2B5EF4-FFF2-40B4-BE49-F238E27FC236}">
                <a16:creationId xmlns:a16="http://schemas.microsoft.com/office/drawing/2014/main" id="{B4815E91-F041-5C47-86F2-AF3E8EDF041F}"/>
              </a:ext>
            </a:extLst>
          </p:cNvPr>
          <p:cNvSpPr/>
          <p:nvPr/>
        </p:nvSpPr>
        <p:spPr>
          <a:xfrm>
            <a:off x="4210202" y="4589229"/>
            <a:ext cx="1694614" cy="1694614"/>
          </a:xfrm>
          <a:prstGeom prst="ellipse">
            <a:avLst/>
          </a:prstGeom>
          <a:solidFill>
            <a:srgbClr val="40BAD2">
              <a:alpha val="8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latin typeface="Lato" panose="020F0502020204030203"/>
              </a:rPr>
              <a:t>[SITE OF PRODUCTION, E.G. DATASET]</a:t>
            </a:r>
          </a:p>
        </p:txBody>
      </p:sp>
      <p:sp>
        <p:nvSpPr>
          <p:cNvPr id="10" name="Oval 9">
            <a:extLst>
              <a:ext uri="{FF2B5EF4-FFF2-40B4-BE49-F238E27FC236}">
                <a16:creationId xmlns:a16="http://schemas.microsoft.com/office/drawing/2014/main" id="{ADEA40C2-10D3-CC4F-89E1-E05BC42FA459}"/>
              </a:ext>
            </a:extLst>
          </p:cNvPr>
          <p:cNvSpPr/>
          <p:nvPr/>
        </p:nvSpPr>
        <p:spPr>
          <a:xfrm>
            <a:off x="6670682" y="3932963"/>
            <a:ext cx="1890036" cy="1890036"/>
          </a:xfrm>
          <a:prstGeom prst="ellipse">
            <a:avLst/>
          </a:prstGeom>
          <a:solidFill>
            <a:srgbClr val="40BAD2">
              <a:alpha val="8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latin typeface="Lato" panose="020F0502020204030203"/>
              </a:rPr>
              <a:t>[SITE OF PRODUCTION, E.G. WEBSITE]</a:t>
            </a:r>
          </a:p>
        </p:txBody>
      </p:sp>
      <p:sp>
        <p:nvSpPr>
          <p:cNvPr id="11" name="Oval 10">
            <a:extLst>
              <a:ext uri="{FF2B5EF4-FFF2-40B4-BE49-F238E27FC236}">
                <a16:creationId xmlns:a16="http://schemas.microsoft.com/office/drawing/2014/main" id="{32FEC636-FAB4-AE44-8792-655D6785BD73}"/>
              </a:ext>
            </a:extLst>
          </p:cNvPr>
          <p:cNvSpPr/>
          <p:nvPr/>
        </p:nvSpPr>
        <p:spPr>
          <a:xfrm>
            <a:off x="9353895" y="363736"/>
            <a:ext cx="1499191" cy="1499191"/>
          </a:xfrm>
          <a:prstGeom prst="ellipse">
            <a:avLst/>
          </a:prstGeom>
          <a:solidFill>
            <a:srgbClr val="40BAD2">
              <a:alpha val="8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latin typeface="Lato" panose="020F0502020204030203"/>
              </a:rPr>
              <a:t>[SITE OF PRODUCTION, E.G. JOURNAL ARTICLE]</a:t>
            </a:r>
          </a:p>
        </p:txBody>
      </p:sp>
      <p:sp>
        <p:nvSpPr>
          <p:cNvPr id="12" name="Oval 11">
            <a:extLst>
              <a:ext uri="{FF2B5EF4-FFF2-40B4-BE49-F238E27FC236}">
                <a16:creationId xmlns:a16="http://schemas.microsoft.com/office/drawing/2014/main" id="{3CB15406-D55E-9E42-A8A8-E118B79FDB16}"/>
              </a:ext>
            </a:extLst>
          </p:cNvPr>
          <p:cNvSpPr/>
          <p:nvPr/>
        </p:nvSpPr>
        <p:spPr>
          <a:xfrm>
            <a:off x="9193557" y="3403907"/>
            <a:ext cx="2103409" cy="1890036"/>
          </a:xfrm>
          <a:prstGeom prst="ellipse">
            <a:avLst/>
          </a:prstGeom>
          <a:solidFill>
            <a:srgbClr val="40BAD2">
              <a:alpha val="8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latin typeface="Lato" panose="020F0502020204030203"/>
              </a:rPr>
              <a:t>[SITE OF PRODUCTION, E.G. EXHIBIT]</a:t>
            </a:r>
          </a:p>
        </p:txBody>
      </p:sp>
      <p:cxnSp>
        <p:nvCxnSpPr>
          <p:cNvPr id="14" name="Straight Connector 13">
            <a:extLst>
              <a:ext uri="{FF2B5EF4-FFF2-40B4-BE49-F238E27FC236}">
                <a16:creationId xmlns:a16="http://schemas.microsoft.com/office/drawing/2014/main" id="{A772CA44-463A-6C49-BEA0-DDE75B6594FA}"/>
              </a:ext>
            </a:extLst>
          </p:cNvPr>
          <p:cNvCxnSpPr>
            <a:cxnSpLocks/>
            <a:endCxn id="12" idx="1"/>
          </p:cNvCxnSpPr>
          <p:nvPr/>
        </p:nvCxnSpPr>
        <p:spPr>
          <a:xfrm>
            <a:off x="6670682" y="2376587"/>
            <a:ext cx="2830912" cy="1304109"/>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21CF66C7-AAB4-5B41-BA6B-7C7E82B9D55A}"/>
              </a:ext>
            </a:extLst>
          </p:cNvPr>
          <p:cNvCxnSpPr>
            <a:cxnSpLocks/>
            <a:endCxn id="11" idx="2"/>
          </p:cNvCxnSpPr>
          <p:nvPr/>
        </p:nvCxnSpPr>
        <p:spPr>
          <a:xfrm flipV="1">
            <a:off x="6816203" y="1113332"/>
            <a:ext cx="2537692" cy="299913"/>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8F567D83-DC58-7244-B585-483247C898D3}"/>
              </a:ext>
            </a:extLst>
          </p:cNvPr>
          <p:cNvCxnSpPr>
            <a:cxnSpLocks/>
          </p:cNvCxnSpPr>
          <p:nvPr/>
        </p:nvCxnSpPr>
        <p:spPr>
          <a:xfrm>
            <a:off x="6440794" y="2678740"/>
            <a:ext cx="857102" cy="1351795"/>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0AEDD534-604D-8341-A826-78FB9DB6D086}"/>
              </a:ext>
            </a:extLst>
          </p:cNvPr>
          <p:cNvCxnSpPr>
            <a:cxnSpLocks/>
            <a:stCxn id="8" idx="4"/>
            <a:endCxn id="9" idx="0"/>
          </p:cNvCxnSpPr>
          <p:nvPr/>
        </p:nvCxnSpPr>
        <p:spPr>
          <a:xfrm flipH="1">
            <a:off x="5057509" y="3067193"/>
            <a:ext cx="617419" cy="1522036"/>
          </a:xfrm>
          <a:prstGeom prst="line">
            <a:avLst/>
          </a:prstGeom>
        </p:spPr>
        <p:style>
          <a:lnRef idx="1">
            <a:schemeClr val="accent1"/>
          </a:lnRef>
          <a:fillRef idx="0">
            <a:schemeClr val="accent1"/>
          </a:fillRef>
          <a:effectRef idx="0">
            <a:schemeClr val="accent1"/>
          </a:effectRef>
          <a:fontRef idx="minor">
            <a:schemeClr val="tx1"/>
          </a:fontRef>
        </p:style>
      </p:cxnSp>
      <p:sp>
        <p:nvSpPr>
          <p:cNvPr id="36" name="Oval 35">
            <a:extLst>
              <a:ext uri="{FF2B5EF4-FFF2-40B4-BE49-F238E27FC236}">
                <a16:creationId xmlns:a16="http://schemas.microsoft.com/office/drawing/2014/main" id="{4EE2242B-EE00-284F-B00C-3D75125976EE}"/>
              </a:ext>
            </a:extLst>
          </p:cNvPr>
          <p:cNvSpPr/>
          <p:nvPr/>
        </p:nvSpPr>
        <p:spPr>
          <a:xfrm>
            <a:off x="8344191" y="1739005"/>
            <a:ext cx="1289636" cy="1289636"/>
          </a:xfrm>
          <a:prstGeom prst="ellipse">
            <a:avLst/>
          </a:prstGeom>
          <a:solidFill>
            <a:srgbClr val="40BAD2">
              <a:alpha val="8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Lato" panose="020F0502020204030203"/>
            </a:endParaRPr>
          </a:p>
          <a:p>
            <a:pPr algn="ctr"/>
            <a:r>
              <a:rPr lang="en-US" sz="1200" dirty="0">
                <a:latin typeface="Lato" panose="020F0502020204030203"/>
              </a:rPr>
              <a:t>[SITE OF PRODUCTION]</a:t>
            </a:r>
          </a:p>
          <a:p>
            <a:pPr algn="ctr"/>
            <a:endParaRPr lang="en-US" sz="1200" dirty="0">
              <a:latin typeface="Lato" panose="020F0502020204030203"/>
            </a:endParaRPr>
          </a:p>
        </p:txBody>
      </p:sp>
      <p:cxnSp>
        <p:nvCxnSpPr>
          <p:cNvPr id="38" name="Straight Connector 37">
            <a:extLst>
              <a:ext uri="{FF2B5EF4-FFF2-40B4-BE49-F238E27FC236}">
                <a16:creationId xmlns:a16="http://schemas.microsoft.com/office/drawing/2014/main" id="{9A1407EE-1750-AF45-A7E3-B05763462D1A}"/>
              </a:ext>
            </a:extLst>
          </p:cNvPr>
          <p:cNvCxnSpPr>
            <a:cxnSpLocks/>
          </p:cNvCxnSpPr>
          <p:nvPr/>
        </p:nvCxnSpPr>
        <p:spPr>
          <a:xfrm>
            <a:off x="6899304" y="1940407"/>
            <a:ext cx="1516052" cy="206387"/>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471546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2383" y="1201181"/>
            <a:ext cx="2950186" cy="4446494"/>
          </a:xfrm>
        </p:spPr>
        <p:txBody>
          <a:bodyPr/>
          <a:lstStyle/>
          <a:p>
            <a:r>
              <a:rPr lang="en-US" dirty="0">
                <a:latin typeface="Lato"/>
              </a:rPr>
              <a:t>Lightning Project Presentations</a:t>
            </a:r>
          </a:p>
        </p:txBody>
      </p:sp>
      <p:sp>
        <p:nvSpPr>
          <p:cNvPr id="3" name="Content Placeholder 2"/>
          <p:cNvSpPr>
            <a:spLocks noGrp="1"/>
          </p:cNvSpPr>
          <p:nvPr>
            <p:ph idx="1"/>
          </p:nvPr>
        </p:nvSpPr>
        <p:spPr/>
        <p:txBody>
          <a:bodyPr>
            <a:normAutofit/>
          </a:bodyPr>
          <a:lstStyle/>
          <a:p>
            <a:r>
              <a:rPr lang="en-US" sz="2400" dirty="0">
                <a:latin typeface="Lato"/>
              </a:rPr>
              <a:t>Introduce:</a:t>
            </a:r>
          </a:p>
          <a:p>
            <a:pPr lvl="1"/>
            <a:r>
              <a:rPr lang="en-US" sz="2000" dirty="0">
                <a:latin typeface="Lato"/>
              </a:rPr>
              <a:t>the name of your project</a:t>
            </a:r>
          </a:p>
          <a:p>
            <a:pPr lvl="1"/>
            <a:r>
              <a:rPr lang="en-US" sz="2000" dirty="0">
                <a:latin typeface="Lato"/>
              </a:rPr>
              <a:t>the goals of your project</a:t>
            </a:r>
          </a:p>
          <a:p>
            <a:pPr lvl="1"/>
            <a:r>
              <a:rPr lang="en-US" sz="2000" dirty="0">
                <a:latin typeface="Lato"/>
              </a:rPr>
              <a:t>the main motivation behind your participation in this workshop</a:t>
            </a:r>
          </a:p>
          <a:p>
            <a:pPr lvl="1"/>
            <a:r>
              <a:rPr lang="en-US" sz="2000" dirty="0">
                <a:latin typeface="Lato"/>
              </a:rPr>
              <a:t>the people on your team, starting with the people in attendance</a:t>
            </a:r>
          </a:p>
          <a:p>
            <a:pPr lvl="1"/>
            <a:r>
              <a:rPr lang="en-US" sz="2000" dirty="0">
                <a:latin typeface="Lato"/>
              </a:rPr>
              <a:t>briefly, give an overview of the technologies that you are using.</a:t>
            </a:r>
          </a:p>
        </p:txBody>
      </p:sp>
    </p:spTree>
    <p:extLst>
      <p:ext uri="{BB962C8B-B14F-4D97-AF65-F5344CB8AC3E}">
        <p14:creationId xmlns:p14="http://schemas.microsoft.com/office/powerpoint/2010/main" val="11283743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latin typeface="Lato Black" panose="020F0A02020204030203" pitchFamily="34" charset="0"/>
              </a:rPr>
              <a:t>Section A</a:t>
            </a:r>
          </a:p>
        </p:txBody>
      </p:sp>
      <p:sp>
        <p:nvSpPr>
          <p:cNvPr id="8" name="Text Placeholder 7"/>
          <p:cNvSpPr>
            <a:spLocks noGrp="1"/>
          </p:cNvSpPr>
          <p:nvPr>
            <p:ph type="body" idx="1"/>
          </p:nvPr>
        </p:nvSpPr>
        <p:spPr/>
        <p:txBody>
          <a:bodyPr/>
          <a:lstStyle/>
          <a:p>
            <a:r>
              <a:rPr lang="en-US" dirty="0">
                <a:latin typeface="Lato" panose="020F0502020204030203" pitchFamily="34" charset="0"/>
              </a:rPr>
              <a:t>(continued)</a:t>
            </a:r>
          </a:p>
        </p:txBody>
      </p:sp>
    </p:spTree>
    <p:extLst>
      <p:ext uri="{BB962C8B-B14F-4D97-AF65-F5344CB8AC3E}">
        <p14:creationId xmlns:p14="http://schemas.microsoft.com/office/powerpoint/2010/main" val="27895425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latin typeface="Lato" charset="0"/>
                <a:ea typeface="Lato" charset="0"/>
                <a:cs typeface="Lato" charset="0"/>
              </a:rPr>
              <a:t>Module A2</a:t>
            </a:r>
            <a:br>
              <a:rPr lang="en-US" sz="3200" dirty="0">
                <a:latin typeface="Lato" charset="0"/>
                <a:ea typeface="Lato" charset="0"/>
                <a:cs typeface="Lato" charset="0"/>
              </a:rPr>
            </a:br>
            <a:br>
              <a:rPr lang="en-US" sz="3200" dirty="0">
                <a:latin typeface="Lato" charset="0"/>
                <a:ea typeface="Lato" charset="0"/>
                <a:cs typeface="Lato" charset="0"/>
              </a:rPr>
            </a:br>
            <a:r>
              <a:rPr lang="en-US" sz="3200" dirty="0">
                <a:latin typeface="Lato" charset="0"/>
                <a:ea typeface="Lato" charset="0"/>
                <a:cs typeface="Lato" charset="0"/>
              </a:rPr>
              <a:t>How long do you want your project to last?</a:t>
            </a:r>
          </a:p>
        </p:txBody>
      </p:sp>
      <p:sp>
        <p:nvSpPr>
          <p:cNvPr id="4" name="Text Placeholder 3">
            <a:extLst>
              <a:ext uri="{FF2B5EF4-FFF2-40B4-BE49-F238E27FC236}">
                <a16:creationId xmlns:a16="http://schemas.microsoft.com/office/drawing/2014/main" id="{14290898-24FF-FB44-AD8A-8E5E8E3080C5}"/>
              </a:ext>
            </a:extLst>
          </p:cNvPr>
          <p:cNvSpPr>
            <a:spLocks noGrp="1"/>
          </p:cNvSpPr>
          <p:nvPr>
            <p:ph type="body" idx="1"/>
          </p:nvPr>
        </p:nvSpPr>
        <p:spPr>
          <a:xfrm>
            <a:off x="3867912" y="1023586"/>
            <a:ext cx="3474720" cy="467757"/>
          </a:xfrm>
        </p:spPr>
        <p:txBody>
          <a:bodyPr/>
          <a:lstStyle/>
          <a:p>
            <a:r>
              <a:rPr lang="en-US" dirty="0">
                <a:latin typeface="Lato" panose="020F0502020204030203" pitchFamily="34" charset="77"/>
              </a:rPr>
              <a:t>Phases of Development </a:t>
            </a:r>
          </a:p>
        </p:txBody>
      </p:sp>
      <p:sp>
        <p:nvSpPr>
          <p:cNvPr id="5" name="Content Placeholder 4">
            <a:extLst>
              <a:ext uri="{FF2B5EF4-FFF2-40B4-BE49-F238E27FC236}">
                <a16:creationId xmlns:a16="http://schemas.microsoft.com/office/drawing/2014/main" id="{664DA47D-1FF3-6941-A4C5-B344383CDD18}"/>
              </a:ext>
            </a:extLst>
          </p:cNvPr>
          <p:cNvSpPr>
            <a:spLocks noGrp="1"/>
          </p:cNvSpPr>
          <p:nvPr>
            <p:ph sz="half" idx="2"/>
          </p:nvPr>
        </p:nvSpPr>
        <p:spPr>
          <a:xfrm>
            <a:off x="3867912" y="1491343"/>
            <a:ext cx="3474720" cy="4462953"/>
          </a:xfrm>
        </p:spPr>
        <p:txBody>
          <a:bodyPr anchor="ctr">
            <a:normAutofit fontScale="92500" lnSpcReduction="20000"/>
          </a:bodyPr>
          <a:lstStyle/>
          <a:p>
            <a:pPr>
              <a:buFont typeface="Arial" panose="020B0604020202020204" pitchFamily="34" charset="0"/>
              <a:buChar char="•"/>
            </a:pPr>
            <a:r>
              <a:rPr lang="en-US" b="1" dirty="0">
                <a:latin typeface="Lato" panose="020F0502020204030203" pitchFamily="34" charset="77"/>
              </a:rPr>
              <a:t>Active Creation</a:t>
            </a:r>
          </a:p>
          <a:p>
            <a:pPr lvl="1">
              <a:lnSpc>
                <a:spcPct val="100000"/>
              </a:lnSpc>
              <a:buFont typeface="Arial" panose="020B0604020202020204" pitchFamily="34" charset="0"/>
              <a:buChar char="•"/>
            </a:pPr>
            <a:r>
              <a:rPr lang="en-US" sz="1900" dirty="0">
                <a:latin typeface="Lato" panose="020F0502020204030203" pitchFamily="34" charset="77"/>
              </a:rPr>
              <a:t>The project is being created, developed, or updated (includes translation, adaptation, and reinterpretation) </a:t>
            </a:r>
          </a:p>
          <a:p>
            <a:pPr>
              <a:buFont typeface="Arial" panose="020B0604020202020204" pitchFamily="34" charset="0"/>
              <a:buChar char="•"/>
            </a:pPr>
            <a:r>
              <a:rPr lang="en-US" b="1" dirty="0">
                <a:latin typeface="Lato" panose="020F0502020204030203" pitchFamily="34" charset="77"/>
              </a:rPr>
              <a:t>Ongoing Maintenance</a:t>
            </a:r>
          </a:p>
          <a:p>
            <a:pPr lvl="1">
              <a:lnSpc>
                <a:spcPct val="100000"/>
              </a:lnSpc>
              <a:buFont typeface="Arial" panose="020B0604020202020204" pitchFamily="34" charset="0"/>
              <a:buChar char="•"/>
            </a:pPr>
            <a:r>
              <a:rPr lang="en-US" sz="1900" dirty="0">
                <a:latin typeface="Lato" panose="020F0502020204030203" pitchFamily="34" charset="77"/>
              </a:rPr>
              <a:t>Regular, non-transformative activities to sustain the project are undertaken</a:t>
            </a:r>
          </a:p>
          <a:p>
            <a:pPr>
              <a:buFont typeface="Arial" panose="020B0604020202020204" pitchFamily="34" charset="0"/>
              <a:buChar char="•"/>
            </a:pPr>
            <a:r>
              <a:rPr lang="en-US" b="1" dirty="0">
                <a:latin typeface="Lato" panose="020F0502020204030203" pitchFamily="34" charset="77"/>
              </a:rPr>
              <a:t>Retirement</a:t>
            </a:r>
            <a:endParaRPr lang="en-US" dirty="0">
              <a:latin typeface="Lato" panose="020F0502020204030203" pitchFamily="34" charset="77"/>
            </a:endParaRPr>
          </a:p>
          <a:p>
            <a:pPr lvl="1">
              <a:lnSpc>
                <a:spcPct val="100000"/>
              </a:lnSpc>
              <a:buFont typeface="Arial" panose="020B0604020202020204" pitchFamily="34" charset="0"/>
              <a:buChar char="•"/>
            </a:pPr>
            <a:r>
              <a:rPr lang="en-US" sz="1900" dirty="0">
                <a:latin typeface="Lato" panose="020F0502020204030203" pitchFamily="34" charset="77"/>
              </a:rPr>
              <a:t>Proactive project management ends, with proactive removal or graceful degradation</a:t>
            </a:r>
          </a:p>
        </p:txBody>
      </p:sp>
      <p:sp>
        <p:nvSpPr>
          <p:cNvPr id="6" name="Text Placeholder 5">
            <a:extLst>
              <a:ext uri="{FF2B5EF4-FFF2-40B4-BE49-F238E27FC236}">
                <a16:creationId xmlns:a16="http://schemas.microsoft.com/office/drawing/2014/main" id="{6B858024-7452-FC47-8EB4-F16427924D6A}"/>
              </a:ext>
            </a:extLst>
          </p:cNvPr>
          <p:cNvSpPr>
            <a:spLocks noGrp="1"/>
          </p:cNvSpPr>
          <p:nvPr>
            <p:ph type="body" sz="quarter" idx="3"/>
          </p:nvPr>
        </p:nvSpPr>
        <p:spPr>
          <a:xfrm>
            <a:off x="7818463" y="1023586"/>
            <a:ext cx="3474720" cy="467757"/>
          </a:xfrm>
        </p:spPr>
        <p:txBody>
          <a:bodyPr/>
          <a:lstStyle/>
          <a:p>
            <a:r>
              <a:rPr lang="en-US" dirty="0">
                <a:latin typeface="Lato" panose="020F0502020204030203" pitchFamily="34" charset="77"/>
              </a:rPr>
              <a:t>Digital Project Lifespans</a:t>
            </a:r>
          </a:p>
        </p:txBody>
      </p:sp>
      <p:sp>
        <p:nvSpPr>
          <p:cNvPr id="7" name="Content Placeholder 6">
            <a:extLst>
              <a:ext uri="{FF2B5EF4-FFF2-40B4-BE49-F238E27FC236}">
                <a16:creationId xmlns:a16="http://schemas.microsoft.com/office/drawing/2014/main" id="{A58553D0-B2E3-0A40-A30F-822FD99C0583}"/>
              </a:ext>
            </a:extLst>
          </p:cNvPr>
          <p:cNvSpPr>
            <a:spLocks noGrp="1"/>
          </p:cNvSpPr>
          <p:nvPr>
            <p:ph sz="quarter" idx="4"/>
          </p:nvPr>
        </p:nvSpPr>
        <p:spPr>
          <a:xfrm>
            <a:off x="7818463" y="1491343"/>
            <a:ext cx="3474720" cy="4462953"/>
          </a:xfrm>
        </p:spPr>
        <p:txBody>
          <a:bodyPr anchor="ctr">
            <a:normAutofit/>
          </a:bodyPr>
          <a:lstStyle/>
          <a:p>
            <a:pPr>
              <a:buFont typeface="Arial" panose="020B0604020202020204" pitchFamily="34" charset="0"/>
              <a:buChar char="•"/>
            </a:pPr>
            <a:r>
              <a:rPr lang="en-US" dirty="0">
                <a:latin typeface="Lato" panose="020F0502020204030203" pitchFamily="34" charset="77"/>
              </a:rPr>
              <a:t>Projects that are expected to be in active creation or ongoing maintenance for:</a:t>
            </a:r>
            <a:br>
              <a:rPr lang="en-US" dirty="0">
                <a:latin typeface="Lato" panose="020F0502020204030203" pitchFamily="34" charset="77"/>
              </a:rPr>
            </a:br>
            <a:endParaRPr lang="en-US" dirty="0">
              <a:latin typeface="Lato" panose="020F0502020204030203" pitchFamily="34" charset="77"/>
            </a:endParaRPr>
          </a:p>
          <a:p>
            <a:pPr marL="573088" lvl="1" indent="-342900">
              <a:buFont typeface="+mj-lt"/>
              <a:buAutoNum type="arabicPeriod"/>
            </a:pPr>
            <a:r>
              <a:rPr lang="en-US" sz="2000" b="1" dirty="0">
                <a:latin typeface="Lato" panose="020F0502020204030203" pitchFamily="34" charset="77"/>
              </a:rPr>
              <a:t>Fewer than 3 years from now</a:t>
            </a:r>
            <a:br>
              <a:rPr lang="en-US" sz="2000" b="1" dirty="0">
                <a:latin typeface="Lato" panose="020F0502020204030203" pitchFamily="34" charset="77"/>
              </a:rPr>
            </a:br>
            <a:endParaRPr lang="en-US" sz="2000" b="1" dirty="0">
              <a:latin typeface="Lato" panose="020F0502020204030203" pitchFamily="34" charset="77"/>
            </a:endParaRPr>
          </a:p>
          <a:p>
            <a:pPr marL="573088" lvl="1" indent="-342900">
              <a:buFont typeface="+mj-lt"/>
              <a:buAutoNum type="arabicPeriod"/>
            </a:pPr>
            <a:r>
              <a:rPr lang="en-US" sz="2000" b="1" dirty="0">
                <a:latin typeface="Lato" panose="020F0502020204030203" pitchFamily="34" charset="77"/>
              </a:rPr>
              <a:t>Over 3 years from now, with the expectation of eventual retirement</a:t>
            </a:r>
            <a:br>
              <a:rPr lang="en-US" sz="2000" b="1" dirty="0">
                <a:latin typeface="Lato" panose="020F0502020204030203" pitchFamily="34" charset="77"/>
              </a:rPr>
            </a:br>
            <a:endParaRPr lang="en-US" sz="2000" b="1" dirty="0">
              <a:latin typeface="Lato" panose="020F0502020204030203" pitchFamily="34" charset="77"/>
            </a:endParaRPr>
          </a:p>
          <a:p>
            <a:pPr marL="573088" lvl="1" indent="-342900">
              <a:buFont typeface="+mj-lt"/>
              <a:buAutoNum type="arabicPeriod"/>
            </a:pPr>
            <a:r>
              <a:rPr lang="en-US" sz="2000" b="1" dirty="0">
                <a:latin typeface="Lato" panose="020F0502020204030203" pitchFamily="34" charset="77"/>
              </a:rPr>
              <a:t>Over 3 years from now, with no current plans for retirement</a:t>
            </a:r>
          </a:p>
        </p:txBody>
      </p:sp>
    </p:spTree>
    <p:extLst>
      <p:ext uri="{BB962C8B-B14F-4D97-AF65-F5344CB8AC3E}">
        <p14:creationId xmlns:p14="http://schemas.microsoft.com/office/powerpoint/2010/main" val="10158736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latin typeface="Lato" charset="0"/>
                <a:ea typeface="Lato" charset="0"/>
                <a:cs typeface="Lato" charset="0"/>
              </a:rPr>
              <a:t>Module A3</a:t>
            </a:r>
            <a:br>
              <a:rPr lang="en-US" sz="3200" dirty="0">
                <a:latin typeface="Lato" charset="0"/>
                <a:ea typeface="Lato" charset="0"/>
                <a:cs typeface="Lato" charset="0"/>
              </a:rPr>
            </a:br>
            <a:br>
              <a:rPr lang="en-US" sz="3200" dirty="0">
                <a:latin typeface="Lato" charset="0"/>
                <a:ea typeface="Lato" charset="0"/>
                <a:cs typeface="Lato" charset="0"/>
              </a:rPr>
            </a:br>
            <a:r>
              <a:rPr lang="en-US" sz="3200" dirty="0">
                <a:latin typeface="Lato" charset="0"/>
                <a:ea typeface="Lato" charset="0"/>
                <a:cs typeface="Lato" charset="0"/>
              </a:rPr>
              <a:t>Who is the project designed for?</a:t>
            </a:r>
          </a:p>
        </p:txBody>
      </p:sp>
      <p:sp>
        <p:nvSpPr>
          <p:cNvPr id="3" name="Content Placeholder 2"/>
          <p:cNvSpPr>
            <a:spLocks noGrp="1"/>
          </p:cNvSpPr>
          <p:nvPr>
            <p:ph idx="1"/>
          </p:nvPr>
        </p:nvSpPr>
        <p:spPr/>
        <p:txBody>
          <a:bodyPr/>
          <a:lstStyle/>
          <a:p>
            <a:pPr marL="0" indent="0">
              <a:buNone/>
            </a:pPr>
            <a:r>
              <a:rPr lang="en-US" b="1" dirty="0">
                <a:latin typeface="Lato" panose="020F0502020204030203" pitchFamily="34" charset="77"/>
              </a:rPr>
              <a:t>Designated communities </a:t>
            </a:r>
            <a:r>
              <a:rPr lang="en-US" dirty="0">
                <a:latin typeface="Lato" panose="020F0502020204030203" pitchFamily="34" charset="77"/>
              </a:rPr>
              <a:t>are those groups of people that are proactively kept in mind while making the decisions required to preserve digital information. </a:t>
            </a:r>
          </a:p>
          <a:p>
            <a:pPr marL="0" indent="0">
              <a:buNone/>
            </a:pPr>
            <a:r>
              <a:rPr lang="en-US" dirty="0">
                <a:latin typeface="Lato" panose="020F0502020204030203" pitchFamily="34" charset="77"/>
              </a:rPr>
              <a:t>You will likely have a known or imagined audience in mind as you design or develop your digital project. Here, we ask you to put specific words to your ideas about who your audience is and what you would like them to get out of your work.</a:t>
            </a:r>
          </a:p>
          <a:p>
            <a:pPr marL="0" indent="0">
              <a:buNone/>
            </a:pPr>
            <a:r>
              <a:rPr lang="en-US" dirty="0">
                <a:latin typeface="Lato" panose="020F0502020204030203" pitchFamily="34" charset="77"/>
              </a:rPr>
              <a:t>We ask you to consider: </a:t>
            </a:r>
            <a:br>
              <a:rPr lang="en-US" dirty="0">
                <a:latin typeface="Lato" panose="020F0502020204030203" pitchFamily="34" charset="77"/>
              </a:rPr>
            </a:br>
            <a:endParaRPr lang="en-US" dirty="0">
              <a:latin typeface="Lato" panose="020F0502020204030203" pitchFamily="34" charset="77"/>
            </a:endParaRPr>
          </a:p>
          <a:p>
            <a:pPr lvl="1"/>
            <a:r>
              <a:rPr lang="en-US" sz="2000" dirty="0">
                <a:latin typeface="Lato" panose="020F0502020204030203" pitchFamily="34" charset="77"/>
              </a:rPr>
              <a:t>Who are your imagined users, or, who do you hope to serve? </a:t>
            </a:r>
          </a:p>
          <a:p>
            <a:pPr lvl="1"/>
            <a:r>
              <a:rPr lang="en-US" sz="2000" dirty="0">
                <a:latin typeface="Lato" panose="020F0502020204030203" pitchFamily="34" charset="77"/>
              </a:rPr>
              <a:t>Does your project require specific skills or invite interaction? </a:t>
            </a:r>
          </a:p>
          <a:p>
            <a:pPr lvl="1"/>
            <a:r>
              <a:rPr lang="en-US" sz="2000" dirty="0">
                <a:latin typeface="Lato" panose="020F0502020204030203" pitchFamily="34" charset="77"/>
              </a:rPr>
              <a:t>Who are your actual users? Have you done usability studies to find out how they use your project?</a:t>
            </a:r>
          </a:p>
        </p:txBody>
      </p:sp>
    </p:spTree>
    <p:extLst>
      <p:ext uri="{BB962C8B-B14F-4D97-AF65-F5344CB8AC3E}">
        <p14:creationId xmlns:p14="http://schemas.microsoft.com/office/powerpoint/2010/main" val="1441015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latin typeface="Lato" charset="0"/>
                <a:ea typeface="Lato" charset="0"/>
                <a:cs typeface="Lato" charset="0"/>
              </a:rPr>
              <a:t>Module A4</a:t>
            </a:r>
            <a:br>
              <a:rPr lang="en-US" sz="3200" dirty="0">
                <a:latin typeface="Lato" charset="0"/>
                <a:ea typeface="Lato" charset="0"/>
                <a:cs typeface="Lato" charset="0"/>
              </a:rPr>
            </a:br>
            <a:br>
              <a:rPr lang="en-US" sz="3200" dirty="0">
                <a:latin typeface="Lato" charset="0"/>
                <a:ea typeface="Lato" charset="0"/>
                <a:cs typeface="Lato" charset="0"/>
              </a:rPr>
            </a:br>
            <a:r>
              <a:rPr lang="en-US" sz="3200" dirty="0">
                <a:latin typeface="Lato" charset="0"/>
                <a:ea typeface="Lato" charset="0"/>
                <a:cs typeface="Lato" charset="0"/>
              </a:rPr>
              <a:t>What are the project’s sustainability priorities?</a:t>
            </a:r>
          </a:p>
        </p:txBody>
      </p:sp>
      <p:sp>
        <p:nvSpPr>
          <p:cNvPr id="3" name="Content Placeholder 2"/>
          <p:cNvSpPr>
            <a:spLocks noGrp="1"/>
          </p:cNvSpPr>
          <p:nvPr>
            <p:ph idx="1"/>
          </p:nvPr>
        </p:nvSpPr>
        <p:spPr/>
        <p:txBody>
          <a:bodyPr/>
          <a:lstStyle/>
          <a:p>
            <a:pPr marL="0" indent="0">
              <a:buNone/>
            </a:pPr>
            <a:r>
              <a:rPr lang="en-US" dirty="0">
                <a:latin typeface="Lato" panose="020F0502020204030203" pitchFamily="34" charset="77"/>
              </a:rPr>
              <a:t>This module introduces the archival concept of </a:t>
            </a:r>
            <a:r>
              <a:rPr lang="en-US" b="1" dirty="0">
                <a:latin typeface="Lato" panose="020F0502020204030203" pitchFamily="34" charset="77"/>
              </a:rPr>
              <a:t>significant properties</a:t>
            </a:r>
            <a:r>
              <a:rPr lang="en-US" dirty="0">
                <a:latin typeface="Lato" panose="020F0502020204030203" pitchFamily="34" charset="77"/>
              </a:rPr>
              <a:t>. </a:t>
            </a:r>
            <a:br>
              <a:rPr lang="en-US" dirty="0">
                <a:latin typeface="Lato" panose="020F0502020204030203" pitchFamily="34" charset="77"/>
              </a:rPr>
            </a:br>
            <a:endParaRPr lang="en-US" dirty="0">
              <a:latin typeface="Lato" panose="020F0502020204030203" pitchFamily="34" charset="77"/>
            </a:endParaRPr>
          </a:p>
          <a:p>
            <a:pPr marL="0" indent="0">
              <a:buNone/>
            </a:pPr>
            <a:r>
              <a:rPr lang="en-US" dirty="0">
                <a:latin typeface="Lato" panose="020F0502020204030203" pitchFamily="34" charset="77"/>
              </a:rPr>
              <a:t>Not every part of your project will be of the same priority to the team.</a:t>
            </a:r>
            <a:br>
              <a:rPr lang="en-US" dirty="0">
                <a:latin typeface="Lato" panose="020F0502020204030203" pitchFamily="34" charset="77"/>
              </a:rPr>
            </a:br>
            <a:endParaRPr lang="en-US" dirty="0">
              <a:latin typeface="Lato" panose="020F0502020204030203" pitchFamily="34" charset="77"/>
            </a:endParaRPr>
          </a:p>
          <a:p>
            <a:pPr marL="0" indent="0">
              <a:buNone/>
            </a:pPr>
            <a:r>
              <a:rPr lang="en-US" dirty="0">
                <a:latin typeface="Lato" panose="020F0502020204030203" pitchFamily="34" charset="77"/>
              </a:rPr>
              <a:t>Having identified your designated communities and their potential needs, you can do the work of identifying those aspects of your work which will be most essential to its ongoing utility. </a:t>
            </a:r>
          </a:p>
        </p:txBody>
      </p:sp>
    </p:spTree>
    <p:extLst>
      <p:ext uri="{BB962C8B-B14F-4D97-AF65-F5344CB8AC3E}">
        <p14:creationId xmlns:p14="http://schemas.microsoft.com/office/powerpoint/2010/main" val="14762266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5327" y="1201181"/>
            <a:ext cx="2899317" cy="4446494"/>
          </a:xfrm>
        </p:spPr>
        <p:txBody>
          <a:bodyPr>
            <a:normAutofit/>
          </a:bodyPr>
          <a:lstStyle/>
          <a:p>
            <a:r>
              <a:rPr lang="en-US" sz="3200" dirty="0">
                <a:latin typeface="Lato" charset="0"/>
                <a:ea typeface="Lato" charset="0"/>
                <a:cs typeface="Lato" charset="0"/>
              </a:rPr>
              <a:t>Module A5</a:t>
            </a:r>
            <a:br>
              <a:rPr lang="en-US" sz="3200" dirty="0">
                <a:latin typeface="Lato" charset="0"/>
                <a:ea typeface="Lato" charset="0"/>
                <a:cs typeface="Lato" charset="0"/>
              </a:rPr>
            </a:br>
            <a:br>
              <a:rPr lang="en-US" sz="3200" dirty="0">
                <a:latin typeface="Lato" charset="0"/>
                <a:ea typeface="Lato" charset="0"/>
                <a:cs typeface="Lato" charset="0"/>
              </a:rPr>
            </a:br>
            <a:r>
              <a:rPr lang="en-US" sz="3200" dirty="0">
                <a:latin typeface="Lato" charset="0"/>
                <a:ea typeface="Lato" charset="0"/>
                <a:cs typeface="Lato" charset="0"/>
              </a:rPr>
              <a:t>Project Documentation Checklist</a:t>
            </a:r>
          </a:p>
        </p:txBody>
      </p:sp>
      <p:sp>
        <p:nvSpPr>
          <p:cNvPr id="3" name="Content Placeholder 2"/>
          <p:cNvSpPr>
            <a:spLocks noGrp="1"/>
          </p:cNvSpPr>
          <p:nvPr>
            <p:ph idx="1"/>
          </p:nvPr>
        </p:nvSpPr>
        <p:spPr/>
        <p:txBody>
          <a:bodyPr/>
          <a:lstStyle/>
          <a:p>
            <a:pPr marL="0" indent="0">
              <a:buNone/>
            </a:pPr>
            <a:r>
              <a:rPr lang="en-US" dirty="0">
                <a:latin typeface="Lato" panose="020F0502020204030203" pitchFamily="34" charset="77"/>
              </a:rPr>
              <a:t>Section A concludes with a discussion of how you keep project records.</a:t>
            </a:r>
            <a:br>
              <a:rPr lang="en-US" dirty="0">
                <a:latin typeface="Lato" panose="020F0502020204030203" pitchFamily="34" charset="77"/>
              </a:rPr>
            </a:br>
            <a:endParaRPr lang="en-US" dirty="0">
              <a:latin typeface="Lato" panose="020F0502020204030203" pitchFamily="34" charset="77"/>
            </a:endParaRPr>
          </a:p>
          <a:p>
            <a:pPr marL="0" indent="0">
              <a:buNone/>
            </a:pPr>
            <a:r>
              <a:rPr lang="en-US" dirty="0">
                <a:latin typeface="Lato" panose="020F0502020204030203" pitchFamily="34" charset="77"/>
              </a:rPr>
              <a:t>We ask you to consider what your communally-kept, </a:t>
            </a:r>
            <a:r>
              <a:rPr lang="en-US" b="1" dirty="0">
                <a:latin typeface="Lato" panose="020F0502020204030203" pitchFamily="34" charset="77"/>
              </a:rPr>
              <a:t>reliable sites of project documentation</a:t>
            </a:r>
            <a:r>
              <a:rPr lang="en-US" dirty="0">
                <a:latin typeface="Lato" panose="020F0502020204030203" pitchFamily="34" charset="77"/>
              </a:rPr>
              <a:t> are, and what you store there.</a:t>
            </a:r>
            <a:br>
              <a:rPr lang="en-US" dirty="0">
                <a:latin typeface="Lato" panose="020F0502020204030203" pitchFamily="34" charset="77"/>
              </a:rPr>
            </a:br>
            <a:endParaRPr lang="en-US" dirty="0">
              <a:latin typeface="Lato" panose="020F0502020204030203" pitchFamily="34" charset="77"/>
            </a:endParaRPr>
          </a:p>
          <a:p>
            <a:pPr marL="0" indent="0">
              <a:buNone/>
            </a:pPr>
            <a:r>
              <a:rPr lang="en-US" dirty="0">
                <a:latin typeface="Lato" panose="020F0502020204030203" pitchFamily="34" charset="77"/>
              </a:rPr>
              <a:t>Ongoing project sustainability relies on recordkeeping.</a:t>
            </a:r>
          </a:p>
        </p:txBody>
      </p:sp>
    </p:spTree>
    <p:extLst>
      <p:ext uri="{BB962C8B-B14F-4D97-AF65-F5344CB8AC3E}">
        <p14:creationId xmlns:p14="http://schemas.microsoft.com/office/powerpoint/2010/main" val="10831858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D74759-38A5-48BC-A903-602A30074824}"/>
              </a:ext>
            </a:extLst>
          </p:cNvPr>
          <p:cNvSpPr>
            <a:spLocks noGrp="1"/>
          </p:cNvSpPr>
          <p:nvPr>
            <p:ph type="title"/>
          </p:nvPr>
        </p:nvSpPr>
        <p:spPr/>
        <p:txBody>
          <a:bodyPr/>
          <a:lstStyle/>
          <a:p>
            <a:r>
              <a:rPr lang="en-US" dirty="0">
                <a:latin typeface="Lato"/>
              </a:rPr>
              <a:t>Wrap-Up &amp; Group Reflection</a:t>
            </a:r>
          </a:p>
        </p:txBody>
      </p:sp>
      <p:sp>
        <p:nvSpPr>
          <p:cNvPr id="3" name="Content Placeholder 2">
            <a:extLst>
              <a:ext uri="{FF2B5EF4-FFF2-40B4-BE49-F238E27FC236}">
                <a16:creationId xmlns:a16="http://schemas.microsoft.com/office/drawing/2014/main" id="{E6FD97DB-A3A3-46D7-A355-994865A81C69}"/>
              </a:ext>
            </a:extLst>
          </p:cNvPr>
          <p:cNvSpPr>
            <a:spLocks noGrp="1"/>
          </p:cNvSpPr>
          <p:nvPr>
            <p:ph idx="1"/>
          </p:nvPr>
        </p:nvSpPr>
        <p:spPr/>
        <p:txBody>
          <a:bodyPr>
            <a:normAutofit/>
          </a:bodyPr>
          <a:lstStyle/>
          <a:p>
            <a:r>
              <a:rPr lang="en-US" sz="2400" dirty="0">
                <a:latin typeface="Lato"/>
              </a:rPr>
              <a:t>What </a:t>
            </a:r>
            <a:r>
              <a:rPr lang="en-US" sz="2400" i="1" dirty="0">
                <a:latin typeface="Lato"/>
              </a:rPr>
              <a:t>surprised </a:t>
            </a:r>
            <a:r>
              <a:rPr lang="en-US" sz="2400" dirty="0">
                <a:latin typeface="Lato"/>
              </a:rPr>
              <a:t>you the most today?</a:t>
            </a:r>
            <a:br>
              <a:rPr lang="en-US" sz="2400" dirty="0">
                <a:latin typeface="Lato"/>
              </a:rPr>
            </a:br>
            <a:endParaRPr lang="en-US" sz="2400" dirty="0">
              <a:latin typeface="Lato"/>
            </a:endParaRPr>
          </a:p>
          <a:p>
            <a:r>
              <a:rPr lang="en-US" sz="2400" dirty="0">
                <a:latin typeface="Lato"/>
              </a:rPr>
              <a:t>What have you found “easy?”</a:t>
            </a:r>
          </a:p>
          <a:p>
            <a:r>
              <a:rPr lang="en-US" sz="2400" dirty="0">
                <a:latin typeface="Lato"/>
              </a:rPr>
              <a:t>What have you found more difficult?</a:t>
            </a:r>
          </a:p>
        </p:txBody>
      </p:sp>
    </p:spTree>
    <p:extLst>
      <p:ext uri="{BB962C8B-B14F-4D97-AF65-F5344CB8AC3E}">
        <p14:creationId xmlns:p14="http://schemas.microsoft.com/office/powerpoint/2010/main" val="157706768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9848" y="1298448"/>
            <a:ext cx="7583646" cy="3255264"/>
          </a:xfrm>
        </p:spPr>
        <p:txBody>
          <a:bodyPr/>
          <a:lstStyle/>
          <a:p>
            <a:r>
              <a:rPr lang="en-US" dirty="0">
                <a:latin typeface="Lato" charset="0"/>
                <a:ea typeface="Lato" charset="0"/>
                <a:cs typeface="Lato" charset="0"/>
              </a:rPr>
              <a:t>Sustaining DH Workshop </a:t>
            </a:r>
            <a:br>
              <a:rPr lang="en-US" dirty="0">
                <a:latin typeface="Lato" charset="0"/>
                <a:ea typeface="Lato" charset="0"/>
                <a:cs typeface="Lato" charset="0"/>
              </a:rPr>
            </a:br>
            <a:r>
              <a:rPr lang="en-US" dirty="0">
                <a:latin typeface="Lato" charset="0"/>
                <a:ea typeface="Lato" charset="0"/>
                <a:cs typeface="Lato" charset="0"/>
              </a:rPr>
              <a:t>(Day Two!)</a:t>
            </a:r>
          </a:p>
        </p:txBody>
      </p:sp>
      <p:sp>
        <p:nvSpPr>
          <p:cNvPr id="3" name="Subtitle 2"/>
          <p:cNvSpPr>
            <a:spLocks noGrp="1"/>
          </p:cNvSpPr>
          <p:nvPr>
            <p:ph type="subTitle" idx="1"/>
          </p:nvPr>
        </p:nvSpPr>
        <p:spPr/>
        <p:txBody>
          <a:bodyPr/>
          <a:lstStyle/>
          <a:p>
            <a:r>
              <a:rPr lang="en-US" dirty="0">
                <a:latin typeface="Lato" panose="020F0502020204030203" pitchFamily="34" charset="77"/>
              </a:rPr>
              <a:t>[LOCATION]</a:t>
            </a:r>
          </a:p>
          <a:p>
            <a:r>
              <a:rPr lang="en-US" dirty="0">
                <a:latin typeface="Lato" panose="020F0502020204030203" pitchFamily="34" charset="77"/>
              </a:rPr>
              <a:t>[DATE]</a:t>
            </a:r>
          </a:p>
        </p:txBody>
      </p:sp>
    </p:spTree>
    <p:extLst>
      <p:ext uri="{BB962C8B-B14F-4D97-AF65-F5344CB8AC3E}">
        <p14:creationId xmlns:p14="http://schemas.microsoft.com/office/powerpoint/2010/main" val="32591795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Lato"/>
              </a:rPr>
              <a:t>Welcome!</a:t>
            </a:r>
          </a:p>
        </p:txBody>
      </p:sp>
      <p:sp>
        <p:nvSpPr>
          <p:cNvPr id="3" name="Content Placeholder 2"/>
          <p:cNvSpPr>
            <a:spLocks noGrp="1"/>
          </p:cNvSpPr>
          <p:nvPr>
            <p:ph idx="1"/>
          </p:nvPr>
        </p:nvSpPr>
        <p:spPr/>
        <p:txBody>
          <a:bodyPr>
            <a:normAutofit/>
          </a:bodyPr>
          <a:lstStyle/>
          <a:p>
            <a:r>
              <a:rPr lang="en-US" sz="2400" dirty="0">
                <a:latin typeface="Lato"/>
              </a:rPr>
              <a:t>[FACILITATOR’S NAME], [CONTACT]</a:t>
            </a:r>
          </a:p>
          <a:p>
            <a:r>
              <a:rPr lang="en-US" sz="2400" dirty="0">
                <a:latin typeface="Lato"/>
              </a:rPr>
              <a:t>[FACILITATOR’S NAME], [CONTACT]</a:t>
            </a:r>
          </a:p>
          <a:p>
            <a:r>
              <a:rPr lang="en-US" sz="2400" dirty="0">
                <a:latin typeface="Lato"/>
              </a:rPr>
              <a:t>[FACILITATOR’S NAME], [CONTACT]</a:t>
            </a:r>
          </a:p>
        </p:txBody>
      </p:sp>
    </p:spTree>
    <p:extLst>
      <p:ext uri="{BB962C8B-B14F-4D97-AF65-F5344CB8AC3E}">
        <p14:creationId xmlns:p14="http://schemas.microsoft.com/office/powerpoint/2010/main" val="20449121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latin typeface="Lato Black" panose="020F0A02020204030203" pitchFamily="34" charset="0"/>
              </a:rPr>
              <a:t>Section B</a:t>
            </a:r>
          </a:p>
        </p:txBody>
      </p:sp>
      <p:sp>
        <p:nvSpPr>
          <p:cNvPr id="8" name="Text Placeholder 7"/>
          <p:cNvSpPr>
            <a:spLocks noGrp="1"/>
          </p:cNvSpPr>
          <p:nvPr>
            <p:ph type="body" idx="1"/>
          </p:nvPr>
        </p:nvSpPr>
        <p:spPr/>
        <p:txBody>
          <a:bodyPr/>
          <a:lstStyle/>
          <a:p>
            <a:r>
              <a:rPr lang="en-US" dirty="0">
                <a:latin typeface="Lato" panose="020F0502020204030203" pitchFamily="34" charset="0"/>
              </a:rPr>
              <a:t>Socio-Technical Sustainability Roadmap</a:t>
            </a:r>
          </a:p>
          <a:p>
            <a:r>
              <a:rPr lang="en-US" dirty="0">
                <a:latin typeface="Lato" panose="020F0502020204030203" pitchFamily="34" charset="0"/>
                <a:hlinkClick r:id="rId2"/>
              </a:rPr>
              <a:t>http://sustainingdh.net</a:t>
            </a:r>
            <a:r>
              <a:rPr lang="en-US" dirty="0">
                <a:latin typeface="Lato" panose="020F0502020204030203" pitchFamily="34" charset="0"/>
              </a:rPr>
              <a:t> </a:t>
            </a:r>
          </a:p>
        </p:txBody>
      </p:sp>
    </p:spTree>
    <p:extLst>
      <p:ext uri="{BB962C8B-B14F-4D97-AF65-F5344CB8AC3E}">
        <p14:creationId xmlns:p14="http://schemas.microsoft.com/office/powerpoint/2010/main" val="66513119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latin typeface="Lato" charset="0"/>
                <a:ea typeface="Lato" charset="0"/>
                <a:cs typeface="Lato" charset="0"/>
              </a:rPr>
              <a:t>Module B1</a:t>
            </a:r>
            <a:br>
              <a:rPr lang="en-US" sz="3200" dirty="0">
                <a:latin typeface="Lato" charset="0"/>
                <a:ea typeface="Lato" charset="0"/>
                <a:cs typeface="Lato" charset="0"/>
              </a:rPr>
            </a:br>
            <a:br>
              <a:rPr lang="en-US" sz="3200" dirty="0">
                <a:latin typeface="Lato" charset="0"/>
                <a:ea typeface="Lato" charset="0"/>
                <a:cs typeface="Lato" charset="0"/>
              </a:rPr>
            </a:br>
            <a:r>
              <a:rPr lang="en-US" sz="3200" dirty="0">
                <a:latin typeface="Lato" charset="0"/>
                <a:ea typeface="Lato" charset="0"/>
                <a:cs typeface="Lato" charset="0"/>
              </a:rPr>
              <a:t>Who is on the project team and what are their roles?</a:t>
            </a:r>
          </a:p>
        </p:txBody>
      </p:sp>
      <p:sp>
        <p:nvSpPr>
          <p:cNvPr id="3" name="Content Placeholder 2"/>
          <p:cNvSpPr>
            <a:spLocks noGrp="1"/>
          </p:cNvSpPr>
          <p:nvPr>
            <p:ph idx="1"/>
          </p:nvPr>
        </p:nvSpPr>
        <p:spPr/>
        <p:txBody>
          <a:bodyPr>
            <a:normAutofit/>
          </a:bodyPr>
          <a:lstStyle/>
          <a:p>
            <a:pPr marL="0" indent="0">
              <a:lnSpc>
                <a:spcPct val="150000"/>
              </a:lnSpc>
              <a:buNone/>
            </a:pPr>
            <a:r>
              <a:rPr lang="en-US" dirty="0">
                <a:latin typeface="Lato" panose="020F0502020204030203" pitchFamily="34" charset="77"/>
              </a:rPr>
              <a:t>In this module you are asked to list: </a:t>
            </a:r>
            <a:br>
              <a:rPr lang="en-US" dirty="0">
                <a:latin typeface="Lato" panose="020F0502020204030203" pitchFamily="34" charset="77"/>
              </a:rPr>
            </a:br>
            <a:endParaRPr lang="en-US" dirty="0">
              <a:latin typeface="Lato" panose="020F0502020204030203" pitchFamily="34" charset="77"/>
            </a:endParaRPr>
          </a:p>
          <a:p>
            <a:pPr lvl="1">
              <a:buFont typeface="Arial" panose="020B0604020202020204" pitchFamily="34" charset="0"/>
              <a:buChar char="•"/>
            </a:pPr>
            <a:r>
              <a:rPr lang="en-US" sz="2000" dirty="0">
                <a:latin typeface="Lato" panose="020F0502020204030203" pitchFamily="34" charset="77"/>
              </a:rPr>
              <a:t>Your project’s stakeholders and team members</a:t>
            </a:r>
          </a:p>
          <a:p>
            <a:pPr lvl="1">
              <a:buFont typeface="Arial" panose="020B0604020202020204" pitchFamily="34" charset="0"/>
              <a:buChar char="•"/>
            </a:pPr>
            <a:r>
              <a:rPr lang="en-US" sz="2000" dirty="0">
                <a:latin typeface="Lato" panose="020F0502020204030203" pitchFamily="34" charset="77"/>
              </a:rPr>
              <a:t>Their responsibilities on the project</a:t>
            </a:r>
          </a:p>
          <a:p>
            <a:pPr lvl="1">
              <a:buFont typeface="Arial" panose="020B0604020202020204" pitchFamily="34" charset="0"/>
              <a:buChar char="•"/>
            </a:pPr>
            <a:r>
              <a:rPr lang="en-US" sz="2000" dirty="0">
                <a:latin typeface="Lato" panose="020F0502020204030203" pitchFamily="34" charset="77"/>
              </a:rPr>
              <a:t>The sources and duration of their funding</a:t>
            </a:r>
          </a:p>
        </p:txBody>
      </p:sp>
    </p:spTree>
    <p:extLst>
      <p:ext uri="{BB962C8B-B14F-4D97-AF65-F5344CB8AC3E}">
        <p14:creationId xmlns:p14="http://schemas.microsoft.com/office/powerpoint/2010/main" val="18936126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3666" y="1201181"/>
            <a:ext cx="2732020" cy="4446494"/>
          </a:xfrm>
        </p:spPr>
        <p:txBody>
          <a:bodyPr>
            <a:normAutofit/>
          </a:bodyPr>
          <a:lstStyle/>
          <a:p>
            <a:r>
              <a:rPr lang="en-US" sz="3200" dirty="0">
                <a:latin typeface="Lato" charset="0"/>
                <a:ea typeface="Lato" charset="0"/>
                <a:cs typeface="Lato" charset="0"/>
              </a:rPr>
              <a:t>Module B2</a:t>
            </a:r>
            <a:br>
              <a:rPr lang="en-US" sz="3200" dirty="0">
                <a:latin typeface="Lato" charset="0"/>
                <a:ea typeface="Lato" charset="0"/>
                <a:cs typeface="Lato" charset="0"/>
              </a:rPr>
            </a:br>
            <a:br>
              <a:rPr lang="en-US" sz="3200" dirty="0">
                <a:latin typeface="Lato" charset="0"/>
                <a:ea typeface="Lato" charset="0"/>
                <a:cs typeface="Lato" charset="0"/>
              </a:rPr>
            </a:br>
            <a:r>
              <a:rPr lang="en-US" sz="3200" dirty="0">
                <a:latin typeface="Lato" charset="0"/>
                <a:ea typeface="Lato" charset="0"/>
                <a:cs typeface="Lato" charset="0"/>
              </a:rPr>
              <a:t>What is the technological infrastructure of the project?</a:t>
            </a:r>
          </a:p>
        </p:txBody>
      </p:sp>
      <p:sp>
        <p:nvSpPr>
          <p:cNvPr id="3" name="Content Placeholder 2"/>
          <p:cNvSpPr>
            <a:spLocks noGrp="1"/>
          </p:cNvSpPr>
          <p:nvPr>
            <p:ph idx="1"/>
          </p:nvPr>
        </p:nvSpPr>
        <p:spPr/>
        <p:txBody>
          <a:bodyPr>
            <a:normAutofit/>
          </a:bodyPr>
          <a:lstStyle/>
          <a:p>
            <a:pPr marL="0" indent="0">
              <a:lnSpc>
                <a:spcPct val="150000"/>
              </a:lnSpc>
              <a:buNone/>
            </a:pPr>
            <a:r>
              <a:rPr lang="en-US" dirty="0">
                <a:latin typeface="Lato" panose="020F0502020204030203" pitchFamily="34" charset="77"/>
              </a:rPr>
              <a:t>In this module you are asked to list: </a:t>
            </a:r>
            <a:br>
              <a:rPr lang="en-US" dirty="0">
                <a:latin typeface="Lato" panose="020F0502020204030203" pitchFamily="34" charset="77"/>
              </a:rPr>
            </a:br>
            <a:endParaRPr lang="en-US" dirty="0">
              <a:latin typeface="Lato" panose="020F0502020204030203" pitchFamily="34" charset="77"/>
            </a:endParaRPr>
          </a:p>
          <a:p>
            <a:pPr lvl="1">
              <a:buFont typeface="Arial" panose="020B0604020202020204" pitchFamily="34" charset="0"/>
              <a:buChar char="•"/>
            </a:pPr>
            <a:r>
              <a:rPr lang="en-US" sz="2000" dirty="0">
                <a:latin typeface="Lato" panose="020F0502020204030203" pitchFamily="34" charset="77"/>
              </a:rPr>
              <a:t>Technologies used in your project</a:t>
            </a:r>
          </a:p>
          <a:p>
            <a:pPr lvl="1">
              <a:buFont typeface="Arial" panose="020B0604020202020204" pitchFamily="34" charset="0"/>
              <a:buChar char="•"/>
            </a:pPr>
            <a:r>
              <a:rPr lang="en-US" sz="2000" dirty="0">
                <a:latin typeface="Lato" panose="020F0502020204030203" pitchFamily="34" charset="77"/>
              </a:rPr>
              <a:t>Their functions in the project</a:t>
            </a:r>
          </a:p>
          <a:p>
            <a:pPr lvl="1">
              <a:buFont typeface="Arial" panose="020B0604020202020204" pitchFamily="34" charset="0"/>
              <a:buChar char="•"/>
            </a:pPr>
            <a:r>
              <a:rPr lang="en-US" sz="2000" dirty="0">
                <a:latin typeface="Lato" panose="020F0502020204030203" pitchFamily="34" charset="77"/>
              </a:rPr>
              <a:t>The sources and duration of their funding</a:t>
            </a:r>
          </a:p>
          <a:p>
            <a:pPr lvl="1">
              <a:buFont typeface="Arial" panose="020B0604020202020204" pitchFamily="34" charset="0"/>
              <a:buChar char="•"/>
            </a:pPr>
            <a:r>
              <a:rPr lang="en-US" sz="2000" dirty="0">
                <a:latin typeface="Lato" panose="020F0502020204030203" pitchFamily="34" charset="77"/>
              </a:rPr>
              <a:t>The expected timeframe in which they are needed </a:t>
            </a:r>
            <a:endParaRPr lang="en-US" dirty="0">
              <a:latin typeface="Lato" panose="020F0502020204030203" pitchFamily="34" charset="77"/>
            </a:endParaRPr>
          </a:p>
        </p:txBody>
      </p:sp>
    </p:spTree>
    <p:extLst>
      <p:ext uri="{BB962C8B-B14F-4D97-AF65-F5344CB8AC3E}">
        <p14:creationId xmlns:p14="http://schemas.microsoft.com/office/powerpoint/2010/main" val="62195796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9061" y="1201181"/>
            <a:ext cx="2622919" cy="4446494"/>
          </a:xfrm>
        </p:spPr>
        <p:txBody>
          <a:bodyPr>
            <a:normAutofit/>
          </a:bodyPr>
          <a:lstStyle/>
          <a:p>
            <a:r>
              <a:rPr lang="en-US" sz="3200" dirty="0">
                <a:latin typeface="Lato" charset="0"/>
                <a:ea typeface="Lato" charset="0"/>
                <a:cs typeface="Lato" charset="0"/>
              </a:rPr>
              <a:t>Module B3</a:t>
            </a:r>
            <a:br>
              <a:rPr lang="en-US" sz="3200" dirty="0">
                <a:latin typeface="Lato" charset="0"/>
                <a:ea typeface="Lato" charset="0"/>
                <a:cs typeface="Lato" charset="0"/>
              </a:rPr>
            </a:br>
            <a:br>
              <a:rPr lang="en-US" sz="3200" dirty="0">
                <a:latin typeface="Lato" charset="0"/>
                <a:ea typeface="Lato" charset="0"/>
                <a:cs typeface="Lato" charset="0"/>
              </a:rPr>
            </a:br>
            <a:r>
              <a:rPr lang="en-US" sz="3200" dirty="0">
                <a:latin typeface="Lato" charset="0"/>
                <a:ea typeface="Lato" charset="0"/>
                <a:cs typeface="Lato" charset="0"/>
              </a:rPr>
              <a:t>Socio-Technical  Responsibility Checklist</a:t>
            </a:r>
          </a:p>
        </p:txBody>
      </p:sp>
      <p:sp>
        <p:nvSpPr>
          <p:cNvPr id="3" name="Content Placeholder 2"/>
          <p:cNvSpPr>
            <a:spLocks noGrp="1"/>
          </p:cNvSpPr>
          <p:nvPr>
            <p:ph idx="1"/>
          </p:nvPr>
        </p:nvSpPr>
        <p:spPr/>
        <p:txBody>
          <a:bodyPr/>
          <a:lstStyle/>
          <a:p>
            <a:pPr marL="0" indent="0">
              <a:buNone/>
            </a:pPr>
            <a:r>
              <a:rPr lang="en-US" dirty="0">
                <a:latin typeface="Lato" panose="020F0502020204030203" pitchFamily="34" charset="77"/>
              </a:rPr>
              <a:t>Having identified the people and technologies on which your project depends, you will now map the connections between them. </a:t>
            </a:r>
          </a:p>
          <a:p>
            <a:pPr marL="0" indent="0">
              <a:buNone/>
            </a:pPr>
            <a:endParaRPr lang="en-US" dirty="0">
              <a:latin typeface="Lato" panose="020F0502020204030203" pitchFamily="34" charset="77"/>
            </a:endParaRPr>
          </a:p>
          <a:p>
            <a:pPr marL="0" indent="0">
              <a:buNone/>
            </a:pPr>
            <a:r>
              <a:rPr lang="en-US" dirty="0">
                <a:latin typeface="Lato" panose="020F0502020204030203" pitchFamily="34" charset="77"/>
              </a:rPr>
              <a:t>Once the spreadsheet is created:</a:t>
            </a:r>
          </a:p>
          <a:p>
            <a:r>
              <a:rPr lang="en-US" dirty="0">
                <a:latin typeface="Lato" panose="020F0502020204030203" pitchFamily="34" charset="77"/>
              </a:rPr>
              <a:t>Look back over your work identifying your significant properties…are they covered for the next three years?</a:t>
            </a:r>
          </a:p>
          <a:p>
            <a:r>
              <a:rPr lang="en-US" dirty="0">
                <a:latin typeface="Lato" panose="020F0502020204030203" pitchFamily="34" charset="77"/>
              </a:rPr>
              <a:t>If not, that’s a red flag (mark it!). Also, are there other red flags that you see? Mark them!</a:t>
            </a:r>
          </a:p>
        </p:txBody>
      </p:sp>
    </p:spTree>
    <p:extLst>
      <p:ext uri="{BB962C8B-B14F-4D97-AF65-F5344CB8AC3E}">
        <p14:creationId xmlns:p14="http://schemas.microsoft.com/office/powerpoint/2010/main" val="4786174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latin typeface="Lato Black" panose="020F0A02020204030203" pitchFamily="34" charset="0"/>
              </a:rPr>
              <a:t>Section C</a:t>
            </a:r>
          </a:p>
        </p:txBody>
      </p:sp>
      <p:sp>
        <p:nvSpPr>
          <p:cNvPr id="8" name="Text Placeholder 7"/>
          <p:cNvSpPr>
            <a:spLocks noGrp="1"/>
          </p:cNvSpPr>
          <p:nvPr>
            <p:ph type="body" idx="1"/>
          </p:nvPr>
        </p:nvSpPr>
        <p:spPr/>
        <p:txBody>
          <a:bodyPr/>
          <a:lstStyle/>
          <a:p>
            <a:endParaRPr lang="en-US">
              <a:latin typeface="Lato" panose="020F0502020204030203" pitchFamily="34" charset="0"/>
            </a:endParaRPr>
          </a:p>
        </p:txBody>
      </p:sp>
    </p:spTree>
    <p:extLst>
      <p:ext uri="{BB962C8B-B14F-4D97-AF65-F5344CB8AC3E}">
        <p14:creationId xmlns:p14="http://schemas.microsoft.com/office/powerpoint/2010/main" val="66513119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latin typeface="Lato" charset="0"/>
                <a:ea typeface="Lato" charset="0"/>
                <a:cs typeface="Lato" charset="0"/>
              </a:rPr>
              <a:t>Module C1</a:t>
            </a:r>
            <a:br>
              <a:rPr lang="en-US" sz="3200" dirty="0">
                <a:latin typeface="Lato" charset="0"/>
                <a:ea typeface="Lato" charset="0"/>
                <a:cs typeface="Lato" charset="0"/>
              </a:rPr>
            </a:br>
            <a:br>
              <a:rPr lang="en-US" sz="3200" dirty="0">
                <a:latin typeface="Lato" charset="0"/>
                <a:ea typeface="Lato" charset="0"/>
                <a:cs typeface="Lato" charset="0"/>
              </a:rPr>
            </a:br>
            <a:r>
              <a:rPr lang="en-US" sz="3200" dirty="0">
                <a:latin typeface="Lato" charset="0"/>
                <a:ea typeface="Lato" charset="0"/>
                <a:cs typeface="Lato" charset="0"/>
              </a:rPr>
              <a:t>The NDSA Levels of Preservation</a:t>
            </a:r>
          </a:p>
        </p:txBody>
      </p:sp>
      <p:sp>
        <p:nvSpPr>
          <p:cNvPr id="3" name="Content Placeholder 2"/>
          <p:cNvSpPr>
            <a:spLocks noGrp="1"/>
          </p:cNvSpPr>
          <p:nvPr>
            <p:ph idx="1"/>
          </p:nvPr>
        </p:nvSpPr>
        <p:spPr/>
        <p:txBody>
          <a:bodyPr/>
          <a:lstStyle/>
          <a:p>
            <a:pPr marL="0" indent="0">
              <a:buNone/>
            </a:pPr>
            <a:r>
              <a:rPr lang="en-US" dirty="0">
                <a:latin typeface="Lato" panose="020F0502020204030203" pitchFamily="34" charset="77"/>
              </a:rPr>
              <a:t>The National Digital Stewardship Alliance’s Levels of Digital Preservation is a professional framework designed to produce scalable digital preservation strategies. </a:t>
            </a:r>
            <a:br>
              <a:rPr lang="en-US" dirty="0">
                <a:latin typeface="Lato" panose="020F0502020204030203" pitchFamily="34" charset="77"/>
              </a:rPr>
            </a:br>
            <a:endParaRPr lang="en-US" dirty="0">
              <a:latin typeface="Lato" panose="020F0502020204030203" pitchFamily="34" charset="77"/>
            </a:endParaRPr>
          </a:p>
          <a:p>
            <a:pPr marL="0" indent="0">
              <a:buNone/>
            </a:pPr>
            <a:r>
              <a:rPr lang="en-US" dirty="0">
                <a:latin typeface="Lato" panose="020F0502020204030203" pitchFamily="34" charset="77"/>
              </a:rPr>
              <a:t>For the purposes of the Roadmap, we have reimagined the Levels so that they will be more applicable to in-process, rather than custodial, projects. </a:t>
            </a:r>
            <a:br>
              <a:rPr lang="en-US" dirty="0">
                <a:latin typeface="Lato" panose="020F0502020204030203" pitchFamily="34" charset="77"/>
              </a:rPr>
            </a:br>
            <a:endParaRPr lang="en-US" dirty="0">
              <a:latin typeface="Lato" panose="020F0502020204030203" pitchFamily="34" charset="77"/>
            </a:endParaRPr>
          </a:p>
          <a:p>
            <a:pPr marL="0" indent="0">
              <a:buNone/>
            </a:pPr>
            <a:r>
              <a:rPr lang="en-US" dirty="0">
                <a:latin typeface="Lato" panose="020F0502020204030203" pitchFamily="34" charset="77"/>
              </a:rPr>
              <a:t>We can take a moment here to think back on what we have done, remember what types of designated communities and significant properties we have identified and think about how they’ll be used going forward.</a:t>
            </a:r>
          </a:p>
        </p:txBody>
      </p:sp>
    </p:spTree>
    <p:extLst>
      <p:ext uri="{BB962C8B-B14F-4D97-AF65-F5344CB8AC3E}">
        <p14:creationId xmlns:p14="http://schemas.microsoft.com/office/powerpoint/2010/main" val="73949739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77E90D-CA96-8742-AE59-E70E0B598A7E}"/>
              </a:ext>
            </a:extLst>
          </p:cNvPr>
          <p:cNvSpPr>
            <a:spLocks noGrp="1"/>
          </p:cNvSpPr>
          <p:nvPr>
            <p:ph type="title"/>
          </p:nvPr>
        </p:nvSpPr>
        <p:spPr/>
        <p:txBody>
          <a:bodyPr/>
          <a:lstStyle/>
          <a:p>
            <a:r>
              <a:rPr lang="en-US" dirty="0">
                <a:latin typeface="Lato" panose="020F0502020204030203"/>
              </a:rPr>
              <a:t>Original NDSA Levels</a:t>
            </a:r>
          </a:p>
        </p:txBody>
      </p:sp>
      <p:pic>
        <p:nvPicPr>
          <p:cNvPr id="5" name="Content Placeholder 4">
            <a:extLst>
              <a:ext uri="{FF2B5EF4-FFF2-40B4-BE49-F238E27FC236}">
                <a16:creationId xmlns:a16="http://schemas.microsoft.com/office/drawing/2014/main" id="{69D175EC-5E02-B342-A0C7-F65FF8A7A351}"/>
              </a:ext>
            </a:extLst>
          </p:cNvPr>
          <p:cNvPicPr>
            <a:picLocks noGrp="1" noChangeAspect="1"/>
          </p:cNvPicPr>
          <p:nvPr>
            <p:ph idx="1"/>
          </p:nvPr>
        </p:nvPicPr>
        <p:blipFill>
          <a:blip r:embed="rId2"/>
          <a:stretch>
            <a:fillRect/>
          </a:stretch>
        </p:blipFill>
        <p:spPr>
          <a:xfrm>
            <a:off x="5007934" y="683486"/>
            <a:ext cx="5550195" cy="5481884"/>
          </a:xfrm>
        </p:spPr>
      </p:pic>
    </p:spTree>
    <p:extLst>
      <p:ext uri="{BB962C8B-B14F-4D97-AF65-F5344CB8AC3E}">
        <p14:creationId xmlns:p14="http://schemas.microsoft.com/office/powerpoint/2010/main" val="124996452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latin typeface="Lato" charset="0"/>
                <a:ea typeface="Lato" charset="0"/>
                <a:cs typeface="Lato" charset="0"/>
              </a:rPr>
              <a:t>Module C2</a:t>
            </a:r>
            <a:br>
              <a:rPr lang="en-US" sz="3200" dirty="0">
                <a:latin typeface="Lato" charset="0"/>
                <a:ea typeface="Lato" charset="0"/>
                <a:cs typeface="Lato" charset="0"/>
              </a:rPr>
            </a:br>
            <a:br>
              <a:rPr lang="en-US" sz="3200" dirty="0">
                <a:latin typeface="Lato" charset="0"/>
                <a:ea typeface="Lato" charset="0"/>
                <a:cs typeface="Lato" charset="0"/>
              </a:rPr>
            </a:br>
            <a:r>
              <a:rPr lang="en-US" sz="3200" dirty="0">
                <a:latin typeface="Lato" charset="0"/>
                <a:ea typeface="Lato" charset="0"/>
                <a:cs typeface="Lato" charset="0"/>
              </a:rPr>
              <a:t>Access &amp; Backing Up Your Work</a:t>
            </a:r>
          </a:p>
        </p:txBody>
      </p:sp>
      <p:sp>
        <p:nvSpPr>
          <p:cNvPr id="4" name="Text Placeholder 3">
            <a:extLst>
              <a:ext uri="{FF2B5EF4-FFF2-40B4-BE49-F238E27FC236}">
                <a16:creationId xmlns:a16="http://schemas.microsoft.com/office/drawing/2014/main" id="{F4120112-8786-D842-8050-4C9859910330}"/>
              </a:ext>
            </a:extLst>
          </p:cNvPr>
          <p:cNvSpPr>
            <a:spLocks noGrp="1"/>
          </p:cNvSpPr>
          <p:nvPr>
            <p:ph type="body" idx="1"/>
          </p:nvPr>
        </p:nvSpPr>
        <p:spPr/>
        <p:txBody>
          <a:bodyPr/>
          <a:lstStyle/>
          <a:p>
            <a:pPr algn="ctr"/>
            <a:r>
              <a:rPr lang="en-US" dirty="0">
                <a:latin typeface="Lato" panose="020F0502020204030203" pitchFamily="34" charset="77"/>
              </a:rPr>
              <a:t>Access</a:t>
            </a:r>
          </a:p>
        </p:txBody>
      </p:sp>
      <p:sp>
        <p:nvSpPr>
          <p:cNvPr id="3" name="Content Placeholder 2"/>
          <p:cNvSpPr>
            <a:spLocks noGrp="1"/>
          </p:cNvSpPr>
          <p:nvPr>
            <p:ph sz="half" idx="2"/>
          </p:nvPr>
        </p:nvSpPr>
        <p:spPr/>
        <p:txBody>
          <a:bodyPr anchor="t"/>
          <a:lstStyle/>
          <a:p>
            <a:pPr marL="0" indent="0">
              <a:buNone/>
            </a:pPr>
            <a:r>
              <a:rPr lang="en-US" dirty="0">
                <a:latin typeface="Lato" panose="020F0502020204030203" pitchFamily="34" charset="77"/>
              </a:rPr>
              <a:t>The access section addresses the tools and techniques that make your project usable and findable. </a:t>
            </a:r>
          </a:p>
        </p:txBody>
      </p:sp>
      <p:sp>
        <p:nvSpPr>
          <p:cNvPr id="5" name="Text Placeholder 4">
            <a:extLst>
              <a:ext uri="{FF2B5EF4-FFF2-40B4-BE49-F238E27FC236}">
                <a16:creationId xmlns:a16="http://schemas.microsoft.com/office/drawing/2014/main" id="{4B696929-3988-C346-9477-54592B304E36}"/>
              </a:ext>
            </a:extLst>
          </p:cNvPr>
          <p:cNvSpPr>
            <a:spLocks noGrp="1"/>
          </p:cNvSpPr>
          <p:nvPr>
            <p:ph type="body" sz="quarter" idx="3"/>
          </p:nvPr>
        </p:nvSpPr>
        <p:spPr/>
        <p:txBody>
          <a:bodyPr/>
          <a:lstStyle/>
          <a:p>
            <a:pPr algn="ctr"/>
            <a:r>
              <a:rPr lang="en-US" dirty="0">
                <a:latin typeface="Lato" panose="020F0502020204030203" pitchFamily="34" charset="77"/>
              </a:rPr>
              <a:t>Backing Up Your Work</a:t>
            </a:r>
          </a:p>
        </p:txBody>
      </p:sp>
      <p:sp>
        <p:nvSpPr>
          <p:cNvPr id="6" name="Content Placeholder 5">
            <a:extLst>
              <a:ext uri="{FF2B5EF4-FFF2-40B4-BE49-F238E27FC236}">
                <a16:creationId xmlns:a16="http://schemas.microsoft.com/office/drawing/2014/main" id="{72DCEDC4-304B-C044-AA59-14C51EB811F3}"/>
              </a:ext>
            </a:extLst>
          </p:cNvPr>
          <p:cNvSpPr>
            <a:spLocks noGrp="1"/>
          </p:cNvSpPr>
          <p:nvPr>
            <p:ph sz="quarter" idx="4"/>
          </p:nvPr>
        </p:nvSpPr>
        <p:spPr/>
        <p:txBody>
          <a:bodyPr anchor="t"/>
          <a:lstStyle/>
          <a:p>
            <a:pPr marL="0" indent="0">
              <a:buNone/>
            </a:pPr>
            <a:r>
              <a:rPr lang="en-US" dirty="0">
                <a:latin typeface="Lato" panose="020F0502020204030203" pitchFamily="34" charset="77"/>
              </a:rPr>
              <a:t>The section on backing up your work identifies the storage and backup activities required to protect and maintain team access to your digital files and information.</a:t>
            </a:r>
          </a:p>
        </p:txBody>
      </p:sp>
    </p:spTree>
    <p:extLst>
      <p:ext uri="{BB962C8B-B14F-4D97-AF65-F5344CB8AC3E}">
        <p14:creationId xmlns:p14="http://schemas.microsoft.com/office/powerpoint/2010/main" val="182230792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3">
            <a:extLst>
              <a:ext uri="{FF2B5EF4-FFF2-40B4-BE49-F238E27FC236}">
                <a16:creationId xmlns:a16="http://schemas.microsoft.com/office/drawing/2014/main" id="{CD289CA3-CB07-491E-AB3C-ED3C09C046B8}"/>
              </a:ext>
            </a:extLst>
          </p:cNvPr>
          <p:cNvGraphicFramePr>
            <a:graphicFrameLocks noGrp="1"/>
          </p:cNvGraphicFramePr>
          <p:nvPr>
            <p:extLst>
              <p:ext uri="{D42A27DB-BD31-4B8C-83A1-F6EECF244321}">
                <p14:modId xmlns:p14="http://schemas.microsoft.com/office/powerpoint/2010/main" val="1819023132"/>
              </p:ext>
            </p:extLst>
          </p:nvPr>
        </p:nvGraphicFramePr>
        <p:xfrm>
          <a:off x="603848" y="460075"/>
          <a:ext cx="11017957" cy="5897880"/>
        </p:xfrm>
        <a:graphic>
          <a:graphicData uri="http://schemas.openxmlformats.org/drawingml/2006/table">
            <a:tbl>
              <a:tblPr firstRow="1" bandRow="1">
                <a:tableStyleId>{5C22544A-7EE6-4342-B048-85BDC9FD1C3A}</a:tableStyleId>
              </a:tblPr>
              <a:tblGrid>
                <a:gridCol w="1528446">
                  <a:extLst>
                    <a:ext uri="{9D8B030D-6E8A-4147-A177-3AD203B41FA5}">
                      <a16:colId xmlns:a16="http://schemas.microsoft.com/office/drawing/2014/main" val="1112576484"/>
                    </a:ext>
                  </a:extLst>
                </a:gridCol>
                <a:gridCol w="2600115">
                  <a:extLst>
                    <a:ext uri="{9D8B030D-6E8A-4147-A177-3AD203B41FA5}">
                      <a16:colId xmlns:a16="http://schemas.microsoft.com/office/drawing/2014/main" val="904980703"/>
                    </a:ext>
                  </a:extLst>
                </a:gridCol>
                <a:gridCol w="2477137">
                  <a:extLst>
                    <a:ext uri="{9D8B030D-6E8A-4147-A177-3AD203B41FA5}">
                      <a16:colId xmlns:a16="http://schemas.microsoft.com/office/drawing/2014/main" val="1607068519"/>
                    </a:ext>
                  </a:extLst>
                </a:gridCol>
                <a:gridCol w="1985224">
                  <a:extLst>
                    <a:ext uri="{9D8B030D-6E8A-4147-A177-3AD203B41FA5}">
                      <a16:colId xmlns:a16="http://schemas.microsoft.com/office/drawing/2014/main" val="111869251"/>
                    </a:ext>
                  </a:extLst>
                </a:gridCol>
                <a:gridCol w="2427035">
                  <a:extLst>
                    <a:ext uri="{9D8B030D-6E8A-4147-A177-3AD203B41FA5}">
                      <a16:colId xmlns:a16="http://schemas.microsoft.com/office/drawing/2014/main" val="4175418398"/>
                    </a:ext>
                  </a:extLst>
                </a:gridCol>
              </a:tblGrid>
              <a:tr h="370840">
                <a:tc>
                  <a:txBody>
                    <a:bodyPr/>
                    <a:lstStyle/>
                    <a:p>
                      <a:endParaRPr lang="en-US" sz="2500" b="0" dirty="0">
                        <a:latin typeface="Lato" panose="020F0502020204030203" pitchFamily="34" charset="77"/>
                      </a:endParaRPr>
                    </a:p>
                  </a:txBody>
                  <a:tcPr/>
                </a:tc>
                <a:tc>
                  <a:txBody>
                    <a:bodyPr/>
                    <a:lstStyle/>
                    <a:p>
                      <a:pPr lvl="0">
                        <a:buNone/>
                      </a:pPr>
                      <a:r>
                        <a:rPr lang="en-US" sz="2500" dirty="0">
                          <a:latin typeface="Lato" panose="020F0502020204030203" pitchFamily="34" charset="77"/>
                        </a:rPr>
                        <a:t>Level 1</a:t>
                      </a:r>
                      <a:endParaRPr lang="en-US" sz="2500" b="0" dirty="0">
                        <a:latin typeface="Lato" panose="020F0502020204030203" pitchFamily="34" charset="77"/>
                      </a:endParaRPr>
                    </a:p>
                  </a:txBody>
                  <a:tcPr/>
                </a:tc>
                <a:tc>
                  <a:txBody>
                    <a:bodyPr/>
                    <a:lstStyle/>
                    <a:p>
                      <a:pPr lvl="0">
                        <a:buNone/>
                      </a:pPr>
                      <a:r>
                        <a:rPr lang="en-US" sz="2500" dirty="0">
                          <a:latin typeface="Lato" panose="020F0502020204030203" pitchFamily="34" charset="77"/>
                        </a:rPr>
                        <a:t>Level 2</a:t>
                      </a:r>
                      <a:endParaRPr lang="en-US" sz="2500" b="0" dirty="0">
                        <a:latin typeface="Lato" panose="020F0502020204030203" pitchFamily="34" charset="77"/>
                      </a:endParaRPr>
                    </a:p>
                  </a:txBody>
                  <a:tcPr/>
                </a:tc>
                <a:tc>
                  <a:txBody>
                    <a:bodyPr/>
                    <a:lstStyle/>
                    <a:p>
                      <a:pPr lvl="0">
                        <a:buNone/>
                      </a:pPr>
                      <a:r>
                        <a:rPr lang="en-US" sz="2500" dirty="0">
                          <a:latin typeface="Lato" panose="020F0502020204030203" pitchFamily="34" charset="77"/>
                        </a:rPr>
                        <a:t>Level  3</a:t>
                      </a:r>
                      <a:endParaRPr lang="en-US" sz="2500" b="0" dirty="0">
                        <a:latin typeface="Lato" panose="020F0502020204030203" pitchFamily="34" charset="77"/>
                      </a:endParaRPr>
                    </a:p>
                  </a:txBody>
                  <a:tcPr/>
                </a:tc>
                <a:tc>
                  <a:txBody>
                    <a:bodyPr/>
                    <a:lstStyle/>
                    <a:p>
                      <a:pPr lvl="0">
                        <a:buNone/>
                      </a:pPr>
                      <a:r>
                        <a:rPr lang="en-US" sz="2500" dirty="0">
                          <a:latin typeface="Lato" panose="020F0502020204030203" pitchFamily="34" charset="77"/>
                        </a:rPr>
                        <a:t>Level 4</a:t>
                      </a:r>
                      <a:endParaRPr lang="en-US" sz="2500" b="0" dirty="0">
                        <a:latin typeface="Lato" panose="020F0502020204030203" pitchFamily="34" charset="77"/>
                      </a:endParaRPr>
                    </a:p>
                  </a:txBody>
                  <a:tcPr/>
                </a:tc>
                <a:extLst>
                  <a:ext uri="{0D108BD9-81ED-4DB2-BD59-A6C34878D82A}">
                    <a16:rowId xmlns:a16="http://schemas.microsoft.com/office/drawing/2014/main" val="1253567615"/>
                  </a:ext>
                </a:extLst>
              </a:tr>
              <a:tr h="370840">
                <a:tc>
                  <a:txBody>
                    <a:bodyPr/>
                    <a:lstStyle/>
                    <a:p>
                      <a:r>
                        <a:rPr lang="en-US" sz="2500" dirty="0">
                          <a:latin typeface="Lato" panose="020F0502020204030203" pitchFamily="34" charset="77"/>
                        </a:rPr>
                        <a:t>Access</a:t>
                      </a:r>
                      <a:endParaRPr lang="en-US" sz="2500" b="1" dirty="0">
                        <a:latin typeface="Lato" panose="020F0502020204030203" pitchFamily="34" charset="77"/>
                      </a:endParaRPr>
                    </a:p>
                  </a:txBody>
                  <a:tcPr/>
                </a:tc>
                <a:tc>
                  <a:txBody>
                    <a:bodyPr/>
                    <a:lstStyle/>
                    <a:p>
                      <a:pPr lvl="0" algn="l">
                        <a:buNone/>
                      </a:pPr>
                      <a:r>
                        <a:rPr lang="en-US" sz="2500" u="none" strike="noStrike" noProof="0" dirty="0">
                          <a:latin typeface="Lato" panose="020F0502020204030203" pitchFamily="34" charset="77"/>
                        </a:rPr>
                        <a:t>Determine designated communities</a:t>
                      </a:r>
                    </a:p>
                    <a:p>
                      <a:pPr lvl="0" algn="l">
                        <a:buNone/>
                      </a:pPr>
                      <a:endParaRPr lang="en-US" sz="2500" u="none" strike="noStrike" noProof="0" dirty="0">
                        <a:latin typeface="Lato" panose="020F0502020204030203" pitchFamily="34" charset="77"/>
                      </a:endParaRPr>
                    </a:p>
                    <a:p>
                      <a:pPr lvl="0" algn="l">
                        <a:buNone/>
                      </a:pPr>
                      <a:r>
                        <a:rPr lang="en-US" sz="2500" u="none" strike="noStrike" noProof="0" dirty="0">
                          <a:latin typeface="Lato" panose="020F0502020204030203" pitchFamily="34" charset="77"/>
                        </a:rPr>
                        <a:t>Create and make available descriptive metadata, such as title, abstract, keywords, or other information that is useful for discovery</a:t>
                      </a:r>
                      <a:endParaRPr lang="en-US" sz="2500" b="0" i="0" u="none" strike="noStrike" noProof="0" dirty="0">
                        <a:solidFill>
                          <a:srgbClr val="000000"/>
                        </a:solidFill>
                        <a:latin typeface="Lato" panose="020F0502020204030203" pitchFamily="34" charset="77"/>
                      </a:endParaRPr>
                    </a:p>
                  </a:txBody>
                  <a:tcPr/>
                </a:tc>
                <a:tc>
                  <a:txBody>
                    <a:bodyPr/>
                    <a:lstStyle/>
                    <a:p>
                      <a:pPr lvl="0" algn="l">
                        <a:buNone/>
                      </a:pPr>
                      <a:r>
                        <a:rPr lang="en-US" sz="2500" u="none" strike="noStrike" noProof="0" dirty="0">
                          <a:latin typeface="Lato" panose="020F0502020204030203" pitchFamily="34" charset="77"/>
                        </a:rPr>
                        <a:t>Have publicly available documentation, user guides, or other materials that make your work legible to users</a:t>
                      </a:r>
                      <a:endParaRPr lang="en-US" sz="2500" b="0" i="0" u="none" strike="noStrike" noProof="0" dirty="0">
                        <a:solidFill>
                          <a:srgbClr val="000000"/>
                        </a:solidFill>
                        <a:latin typeface="Lato" panose="020F0502020204030203" pitchFamily="34" charset="77"/>
                      </a:endParaRPr>
                    </a:p>
                  </a:txBody>
                  <a:tcPr/>
                </a:tc>
                <a:tc>
                  <a:txBody>
                    <a:bodyPr/>
                    <a:lstStyle/>
                    <a:p>
                      <a:pPr lvl="0" algn="l">
                        <a:buNone/>
                      </a:pPr>
                      <a:r>
                        <a:rPr lang="en-US" sz="2500" u="none" strike="noStrike" noProof="0" dirty="0">
                          <a:latin typeface="Lato" panose="020F0502020204030203" pitchFamily="34" charset="77"/>
                        </a:rPr>
                        <a:t>Have a publicly available access and use policy</a:t>
                      </a:r>
                      <a:endParaRPr lang="en-US" sz="2500" b="0" dirty="0">
                        <a:latin typeface="Lato" panose="020F0502020204030203" pitchFamily="34" charset="77"/>
                      </a:endParaRPr>
                    </a:p>
                  </a:txBody>
                  <a:tcPr/>
                </a:tc>
                <a:tc>
                  <a:txBody>
                    <a:bodyPr/>
                    <a:lstStyle/>
                    <a:p>
                      <a:pPr lvl="0" algn="l">
                        <a:buNone/>
                      </a:pPr>
                      <a:r>
                        <a:rPr lang="en-US" sz="2500" u="none" strike="noStrike" noProof="0" dirty="0">
                          <a:latin typeface="Lato" panose="020F0502020204030203" pitchFamily="34" charset="77"/>
                        </a:rPr>
                        <a:t>Provide access to the parts of the project that have become obsolete or difficult to access via a native environment and/or emulation.</a:t>
                      </a:r>
                      <a:endParaRPr lang="en-US" sz="2500" b="0" i="0" u="none" strike="noStrike" noProof="0" dirty="0">
                        <a:solidFill>
                          <a:srgbClr val="000000"/>
                        </a:solidFill>
                        <a:latin typeface="Lato" panose="020F0502020204030203" pitchFamily="34" charset="77"/>
                      </a:endParaRPr>
                    </a:p>
                  </a:txBody>
                  <a:tcPr/>
                </a:tc>
                <a:extLst>
                  <a:ext uri="{0D108BD9-81ED-4DB2-BD59-A6C34878D82A}">
                    <a16:rowId xmlns:a16="http://schemas.microsoft.com/office/drawing/2014/main" val="2582285115"/>
                  </a:ext>
                </a:extLst>
              </a:tr>
            </a:tbl>
          </a:graphicData>
        </a:graphic>
      </p:graphicFrame>
    </p:spTree>
    <p:extLst>
      <p:ext uri="{BB962C8B-B14F-4D97-AF65-F5344CB8AC3E}">
        <p14:creationId xmlns:p14="http://schemas.microsoft.com/office/powerpoint/2010/main" val="2762954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2346AE13-095D-4961-A7B2-4BBAF7A98531}"/>
              </a:ext>
            </a:extLst>
          </p:cNvPr>
          <p:cNvGraphicFramePr>
            <a:graphicFrameLocks noGrp="1"/>
          </p:cNvGraphicFramePr>
          <p:nvPr>
            <p:extLst>
              <p:ext uri="{D42A27DB-BD31-4B8C-83A1-F6EECF244321}">
                <p14:modId xmlns:p14="http://schemas.microsoft.com/office/powerpoint/2010/main" val="975027090"/>
              </p:ext>
            </p:extLst>
          </p:nvPr>
        </p:nvGraphicFramePr>
        <p:xfrm>
          <a:off x="221602" y="217715"/>
          <a:ext cx="11776408" cy="6409162"/>
        </p:xfrm>
        <a:graphic>
          <a:graphicData uri="http://schemas.openxmlformats.org/drawingml/2006/table">
            <a:tbl>
              <a:tblPr firstRow="1" bandRow="1">
                <a:tableStyleId>{5C22544A-7EE6-4342-B048-85BDC9FD1C3A}</a:tableStyleId>
              </a:tblPr>
              <a:tblGrid>
                <a:gridCol w="1633660">
                  <a:extLst>
                    <a:ext uri="{9D8B030D-6E8A-4147-A177-3AD203B41FA5}">
                      <a16:colId xmlns:a16="http://schemas.microsoft.com/office/drawing/2014/main" val="1112576484"/>
                    </a:ext>
                  </a:extLst>
                </a:gridCol>
                <a:gridCol w="2779102">
                  <a:extLst>
                    <a:ext uri="{9D8B030D-6E8A-4147-A177-3AD203B41FA5}">
                      <a16:colId xmlns:a16="http://schemas.microsoft.com/office/drawing/2014/main" val="904980703"/>
                    </a:ext>
                  </a:extLst>
                </a:gridCol>
                <a:gridCol w="2647658">
                  <a:extLst>
                    <a:ext uri="{9D8B030D-6E8A-4147-A177-3AD203B41FA5}">
                      <a16:colId xmlns:a16="http://schemas.microsoft.com/office/drawing/2014/main" val="1607068519"/>
                    </a:ext>
                  </a:extLst>
                </a:gridCol>
                <a:gridCol w="2121882">
                  <a:extLst>
                    <a:ext uri="{9D8B030D-6E8A-4147-A177-3AD203B41FA5}">
                      <a16:colId xmlns:a16="http://schemas.microsoft.com/office/drawing/2014/main" val="111869251"/>
                    </a:ext>
                  </a:extLst>
                </a:gridCol>
                <a:gridCol w="2594106">
                  <a:extLst>
                    <a:ext uri="{9D8B030D-6E8A-4147-A177-3AD203B41FA5}">
                      <a16:colId xmlns:a16="http://schemas.microsoft.com/office/drawing/2014/main" val="4175418398"/>
                    </a:ext>
                  </a:extLst>
                </a:gridCol>
              </a:tblGrid>
              <a:tr h="393793">
                <a:tc>
                  <a:txBody>
                    <a:bodyPr/>
                    <a:lstStyle/>
                    <a:p>
                      <a:endParaRPr lang="en-US" sz="2000" dirty="0">
                        <a:latin typeface="Lato" panose="020F0502020204030203" pitchFamily="34" charset="77"/>
                      </a:endParaRPr>
                    </a:p>
                  </a:txBody>
                  <a:tcPr/>
                </a:tc>
                <a:tc>
                  <a:txBody>
                    <a:bodyPr/>
                    <a:lstStyle/>
                    <a:p>
                      <a:pPr lvl="0">
                        <a:buNone/>
                      </a:pPr>
                      <a:r>
                        <a:rPr lang="en-US" sz="2000" dirty="0">
                          <a:latin typeface="Lato" panose="020F0502020204030203" pitchFamily="34" charset="77"/>
                        </a:rPr>
                        <a:t>Level 1</a:t>
                      </a:r>
                    </a:p>
                  </a:txBody>
                  <a:tcPr/>
                </a:tc>
                <a:tc>
                  <a:txBody>
                    <a:bodyPr/>
                    <a:lstStyle/>
                    <a:p>
                      <a:pPr lvl="0">
                        <a:buNone/>
                      </a:pPr>
                      <a:r>
                        <a:rPr lang="en-US" sz="2000" dirty="0">
                          <a:latin typeface="Lato" panose="020F0502020204030203" pitchFamily="34" charset="77"/>
                        </a:rPr>
                        <a:t>Level 2</a:t>
                      </a:r>
                    </a:p>
                  </a:txBody>
                  <a:tcPr/>
                </a:tc>
                <a:tc>
                  <a:txBody>
                    <a:bodyPr/>
                    <a:lstStyle/>
                    <a:p>
                      <a:pPr lvl="0">
                        <a:buNone/>
                      </a:pPr>
                      <a:r>
                        <a:rPr lang="en-US" sz="2000" dirty="0">
                          <a:latin typeface="Lato" panose="020F0502020204030203" pitchFamily="34" charset="77"/>
                        </a:rPr>
                        <a:t>Level  3</a:t>
                      </a:r>
                    </a:p>
                  </a:txBody>
                  <a:tcPr/>
                </a:tc>
                <a:tc>
                  <a:txBody>
                    <a:bodyPr/>
                    <a:lstStyle/>
                    <a:p>
                      <a:pPr lvl="0">
                        <a:buNone/>
                      </a:pPr>
                      <a:r>
                        <a:rPr lang="en-US" sz="2000" dirty="0">
                          <a:latin typeface="Lato" panose="020F0502020204030203" pitchFamily="34" charset="77"/>
                        </a:rPr>
                        <a:t>Level 4</a:t>
                      </a:r>
                    </a:p>
                  </a:txBody>
                  <a:tcPr/>
                </a:tc>
                <a:extLst>
                  <a:ext uri="{0D108BD9-81ED-4DB2-BD59-A6C34878D82A}">
                    <a16:rowId xmlns:a16="http://schemas.microsoft.com/office/drawing/2014/main" val="1253567615"/>
                  </a:ext>
                </a:extLst>
              </a:tr>
              <a:tr h="6012922">
                <a:tc>
                  <a:txBody>
                    <a:bodyPr/>
                    <a:lstStyle/>
                    <a:p>
                      <a:r>
                        <a:rPr lang="en-US" sz="2000" dirty="0">
                          <a:latin typeface="Lato" panose="020F0502020204030203" pitchFamily="34" charset="77"/>
                        </a:rPr>
                        <a:t>Backing Up Your Work</a:t>
                      </a:r>
                      <a:endParaRPr lang="en-US" sz="2000" b="1" dirty="0">
                        <a:latin typeface="Lato" panose="020F0502020204030203" pitchFamily="34" charset="77"/>
                      </a:endParaRPr>
                    </a:p>
                  </a:txBody>
                  <a:tcPr/>
                </a:tc>
                <a:tc>
                  <a:txBody>
                    <a:bodyPr/>
                    <a:lstStyle/>
                    <a:p>
                      <a:pPr lvl="0" algn="l">
                        <a:buNone/>
                      </a:pPr>
                      <a:r>
                        <a:rPr lang="en-US" sz="2000" u="none" strike="noStrike" noProof="0" dirty="0">
                          <a:latin typeface="Lato" panose="020F0502020204030203" pitchFamily="34" charset="77"/>
                        </a:rPr>
                        <a:t>Document your reliable sites of project documentation including a description of their contents</a:t>
                      </a:r>
                    </a:p>
                    <a:p>
                      <a:pPr lvl="0" algn="l">
                        <a:buNone/>
                      </a:pPr>
                      <a:endParaRPr lang="en-US" sz="2000" u="none" strike="noStrike" noProof="0" dirty="0">
                        <a:latin typeface="Lato" panose="020F0502020204030203" pitchFamily="34" charset="77"/>
                      </a:endParaRPr>
                    </a:p>
                    <a:p>
                      <a:pPr lvl="0" algn="l">
                        <a:buNone/>
                      </a:pPr>
                      <a:r>
                        <a:rPr lang="en-US" sz="2000" u="none" strike="noStrike" noProof="0" dirty="0">
                          <a:latin typeface="Lato" panose="020F0502020204030203" pitchFamily="34" charset="77"/>
                        </a:rPr>
                        <a:t>Maintain two complete copies, stored separately</a:t>
                      </a:r>
                    </a:p>
                    <a:p>
                      <a:pPr lvl="0" algn="l">
                        <a:buNone/>
                      </a:pPr>
                      <a:endParaRPr lang="en-US" sz="2000" u="none" strike="noStrike" noProof="0" dirty="0">
                        <a:latin typeface="Lato" panose="020F0502020204030203" pitchFamily="34" charset="77"/>
                      </a:endParaRPr>
                    </a:p>
                    <a:p>
                      <a:pPr lvl="0" algn="l">
                        <a:buNone/>
                      </a:pPr>
                      <a:r>
                        <a:rPr lang="en-US" sz="2000" u="none" strike="noStrike" noProof="0" dirty="0">
                          <a:latin typeface="Lato" panose="020F0502020204030203" pitchFamily="34" charset="77"/>
                        </a:rPr>
                        <a:t>Reduce to a minimum data stored on heterogenous types of media (hard drives, flash drives, etc.)</a:t>
                      </a:r>
                      <a:endParaRPr lang="en-US" sz="2000" b="0" i="0" u="none" strike="noStrike" noProof="0" dirty="0">
                        <a:solidFill>
                          <a:srgbClr val="000000"/>
                        </a:solidFill>
                        <a:latin typeface="Lato" panose="020F0502020204030203" pitchFamily="34" charset="77"/>
                      </a:endParaRPr>
                    </a:p>
                  </a:txBody>
                  <a:tcPr/>
                </a:tc>
                <a:tc>
                  <a:txBody>
                    <a:bodyPr/>
                    <a:lstStyle/>
                    <a:p>
                      <a:pPr lvl="0" algn="l">
                        <a:buNone/>
                      </a:pPr>
                      <a:r>
                        <a:rPr lang="en-US" sz="2000" u="none" strike="noStrike" noProof="0" dirty="0">
                          <a:latin typeface="Lato" panose="020F0502020204030203" pitchFamily="34" charset="77"/>
                        </a:rPr>
                        <a:t>Keep an inventory of storage media and systems used and their technical requirements</a:t>
                      </a:r>
                      <a:endParaRPr lang="en-US" sz="2000" dirty="0">
                        <a:latin typeface="Lato" panose="020F0502020204030203" pitchFamily="34" charset="77"/>
                      </a:endParaRPr>
                    </a:p>
                    <a:p>
                      <a:pPr lvl="0" algn="l">
                        <a:buNone/>
                      </a:pPr>
                      <a:endParaRPr lang="en-US" sz="2000" u="none" strike="noStrike" noProof="0" dirty="0">
                        <a:latin typeface="Lato" panose="020F0502020204030203" pitchFamily="34" charset="77"/>
                      </a:endParaRPr>
                    </a:p>
                    <a:p>
                      <a:pPr lvl="0" algn="l">
                        <a:buNone/>
                      </a:pPr>
                      <a:r>
                        <a:rPr lang="en-US" sz="2000" u="none" strike="noStrike" noProof="0" dirty="0">
                          <a:latin typeface="Lato" panose="020F0502020204030203" pitchFamily="34" charset="77"/>
                        </a:rPr>
                        <a:t>Maintain three complete copies, with at least one copy in a different geographic location </a:t>
                      </a:r>
                      <a:endParaRPr lang="en-US" sz="2000" dirty="0">
                        <a:latin typeface="Lato" panose="020F0502020204030203" pitchFamily="34" charset="77"/>
                      </a:endParaRPr>
                    </a:p>
                    <a:p>
                      <a:pPr lvl="0" algn="l">
                        <a:buNone/>
                      </a:pPr>
                      <a:endParaRPr lang="en-US" sz="2000" u="none" strike="noStrike" noProof="0" dirty="0">
                        <a:latin typeface="Lato" panose="020F0502020204030203" pitchFamily="34" charset="77"/>
                      </a:endParaRPr>
                    </a:p>
                    <a:p>
                      <a:pPr lvl="0" algn="l">
                        <a:buNone/>
                      </a:pPr>
                      <a:r>
                        <a:rPr lang="en-US" sz="2000" u="none" strike="noStrike" noProof="0" dirty="0">
                          <a:latin typeface="Lato" panose="020F0502020204030203" pitchFamily="34" charset="77"/>
                        </a:rPr>
                        <a:t>Transfer all data from heterogenous media (hard drives, flash drives, etc.) to a central storage system</a:t>
                      </a:r>
                      <a:endParaRPr lang="en-US" sz="2000" b="0" i="0" u="none" strike="noStrike" noProof="0" dirty="0">
                        <a:solidFill>
                          <a:srgbClr val="000000"/>
                        </a:solidFill>
                        <a:latin typeface="Lato" panose="020F0502020204030203" pitchFamily="34" charset="77"/>
                      </a:endParaRPr>
                    </a:p>
                  </a:txBody>
                  <a:tcPr/>
                </a:tc>
                <a:tc>
                  <a:txBody>
                    <a:bodyPr/>
                    <a:lstStyle/>
                    <a:p>
                      <a:pPr lvl="0" algn="l">
                        <a:buNone/>
                      </a:pPr>
                      <a:r>
                        <a:rPr lang="en-US" sz="2000" u="none" strike="noStrike" noProof="0" dirty="0">
                          <a:latin typeface="Lato" panose="020F0502020204030203" pitchFamily="34" charset="77"/>
                        </a:rPr>
                        <a:t>Of the three copies, keep at least one in a geographic location with a different disaster threat</a:t>
                      </a:r>
                    </a:p>
                    <a:p>
                      <a:pPr lvl="0" algn="l">
                        <a:buNone/>
                      </a:pPr>
                      <a:endParaRPr lang="en-US" sz="2000" u="none" strike="noStrike" noProof="0" dirty="0">
                        <a:latin typeface="Lato" panose="020F0502020204030203" pitchFamily="34" charset="77"/>
                      </a:endParaRPr>
                    </a:p>
                    <a:p>
                      <a:pPr lvl="0" algn="l">
                        <a:buNone/>
                      </a:pPr>
                      <a:r>
                        <a:rPr lang="en-US" sz="2000" u="none" strike="noStrike" noProof="0" dirty="0">
                          <a:latin typeface="Lato" panose="020F0502020204030203" pitchFamily="34" charset="77"/>
                        </a:rPr>
                        <a:t>Routinely monitor your storage systems and media for obsolescence</a:t>
                      </a:r>
                      <a:endParaRPr lang="en-US" sz="2000" b="0" i="0" u="none" strike="noStrike" noProof="0" dirty="0">
                        <a:solidFill>
                          <a:srgbClr val="000000"/>
                        </a:solidFill>
                        <a:latin typeface="Lato" panose="020F0502020204030203" pitchFamily="34" charset="77"/>
                      </a:endParaRPr>
                    </a:p>
                  </a:txBody>
                  <a:tcPr/>
                </a:tc>
                <a:tc>
                  <a:txBody>
                    <a:bodyPr/>
                    <a:lstStyle/>
                    <a:p>
                      <a:pPr lvl="0" algn="l">
                        <a:buNone/>
                      </a:pPr>
                      <a:r>
                        <a:rPr lang="en-US" sz="2000" u="none" strike="noStrike" noProof="0" dirty="0">
                          <a:latin typeface="Lato" panose="020F0502020204030203" pitchFamily="34" charset="77"/>
                        </a:rPr>
                        <a:t>Keep three copies in separate geographic locations, each with different disaster threats</a:t>
                      </a:r>
                    </a:p>
                    <a:p>
                      <a:pPr lvl="0" algn="l">
                        <a:buNone/>
                      </a:pPr>
                      <a:endParaRPr lang="en-US" sz="2000" u="none" strike="noStrike" noProof="0" dirty="0">
                        <a:latin typeface="Lato" panose="020F0502020204030203" pitchFamily="34" charset="77"/>
                      </a:endParaRPr>
                    </a:p>
                    <a:p>
                      <a:pPr lvl="0" algn="l">
                        <a:buNone/>
                      </a:pPr>
                      <a:r>
                        <a:rPr lang="en-US" sz="2000" u="none" strike="noStrike" noProof="0" dirty="0">
                          <a:latin typeface="Lato" panose="020F0502020204030203" pitchFamily="34" charset="77"/>
                        </a:rPr>
                        <a:t>Have a comprehensive plan in place to keep files and metadata on currently accessible media or systems </a:t>
                      </a:r>
                      <a:endParaRPr lang="en-US" sz="2000" b="0" i="0" u="none" strike="noStrike" noProof="0" dirty="0">
                        <a:solidFill>
                          <a:srgbClr val="000000"/>
                        </a:solidFill>
                        <a:latin typeface="Lato" panose="020F0502020204030203" pitchFamily="34" charset="77"/>
                      </a:endParaRPr>
                    </a:p>
                  </a:txBody>
                  <a:tcPr/>
                </a:tc>
                <a:extLst>
                  <a:ext uri="{0D108BD9-81ED-4DB2-BD59-A6C34878D82A}">
                    <a16:rowId xmlns:a16="http://schemas.microsoft.com/office/drawing/2014/main" val="2582285115"/>
                  </a:ext>
                </a:extLst>
              </a:tr>
            </a:tbl>
          </a:graphicData>
        </a:graphic>
      </p:graphicFrame>
    </p:spTree>
    <p:extLst>
      <p:ext uri="{BB962C8B-B14F-4D97-AF65-F5344CB8AC3E}">
        <p14:creationId xmlns:p14="http://schemas.microsoft.com/office/powerpoint/2010/main" val="5471962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latin typeface="Lato" charset="0"/>
                <a:ea typeface="Lato" charset="0"/>
                <a:cs typeface="Lato" charset="0"/>
              </a:rPr>
              <a:t>Lightning Introductions</a:t>
            </a:r>
          </a:p>
        </p:txBody>
      </p:sp>
      <p:sp>
        <p:nvSpPr>
          <p:cNvPr id="3" name="Content Placeholder 2"/>
          <p:cNvSpPr>
            <a:spLocks noGrp="1"/>
          </p:cNvSpPr>
          <p:nvPr>
            <p:ph idx="1"/>
          </p:nvPr>
        </p:nvSpPr>
        <p:spPr/>
        <p:txBody>
          <a:bodyPr/>
          <a:lstStyle/>
          <a:p>
            <a:r>
              <a:rPr lang="en-US" sz="2800" dirty="0">
                <a:latin typeface="Lato" panose="020F0502020204030203" pitchFamily="34" charset="0"/>
              </a:rPr>
              <a:t>Let’s Introduce Ourselves!</a:t>
            </a:r>
            <a:br>
              <a:rPr lang="en-US" sz="2800" dirty="0">
                <a:latin typeface="Lato" panose="020F0502020204030203" pitchFamily="34" charset="0"/>
              </a:rPr>
            </a:br>
            <a:endParaRPr lang="en-US" sz="2800" dirty="0">
              <a:latin typeface="Lato" panose="020F0502020204030203" pitchFamily="34" charset="0"/>
            </a:endParaRPr>
          </a:p>
          <a:p>
            <a:pPr lvl="1"/>
            <a:r>
              <a:rPr lang="en-US" sz="2400" dirty="0">
                <a:latin typeface="Lato" panose="020F0502020204030203" pitchFamily="34" charset="0"/>
              </a:rPr>
              <a:t>What is your name?</a:t>
            </a:r>
          </a:p>
          <a:p>
            <a:pPr lvl="1"/>
            <a:r>
              <a:rPr lang="en-US" sz="2400" dirty="0">
                <a:latin typeface="Lato" panose="020F0502020204030203" pitchFamily="34" charset="0"/>
              </a:rPr>
              <a:t>What is your home institution?</a:t>
            </a:r>
          </a:p>
          <a:p>
            <a:pPr lvl="1"/>
            <a:r>
              <a:rPr lang="en-US" sz="2400" dirty="0">
                <a:latin typeface="Lato" panose="020F0502020204030203" pitchFamily="34" charset="0"/>
              </a:rPr>
              <a:t>What is your superpower outside of work?</a:t>
            </a:r>
          </a:p>
        </p:txBody>
      </p:sp>
    </p:spTree>
    <p:extLst>
      <p:ext uri="{BB962C8B-B14F-4D97-AF65-F5344CB8AC3E}">
        <p14:creationId xmlns:p14="http://schemas.microsoft.com/office/powerpoint/2010/main" val="7418491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latin typeface="Lato" charset="0"/>
                <a:ea typeface="Lato" charset="0"/>
                <a:cs typeface="Lato" charset="0"/>
              </a:rPr>
              <a:t>Module C3</a:t>
            </a:r>
            <a:br>
              <a:rPr lang="en-US" sz="3200" dirty="0">
                <a:latin typeface="Lato" charset="0"/>
                <a:ea typeface="Lato" charset="0"/>
                <a:cs typeface="Lato" charset="0"/>
              </a:rPr>
            </a:br>
            <a:br>
              <a:rPr lang="en-US" sz="3200" dirty="0">
                <a:latin typeface="Lato" charset="0"/>
                <a:ea typeface="Lato" charset="0"/>
                <a:cs typeface="Lato" charset="0"/>
              </a:rPr>
            </a:br>
            <a:r>
              <a:rPr lang="en-US" sz="3200" dirty="0">
                <a:latin typeface="Lato" charset="0"/>
                <a:ea typeface="Lato" charset="0"/>
                <a:cs typeface="Lato" charset="0"/>
              </a:rPr>
              <a:t>File Formats </a:t>
            </a:r>
            <a:br>
              <a:rPr lang="en-US" sz="3200" dirty="0">
                <a:latin typeface="Lato" charset="0"/>
                <a:ea typeface="Lato" charset="0"/>
                <a:cs typeface="Lato" charset="0"/>
              </a:rPr>
            </a:br>
            <a:r>
              <a:rPr lang="en-US" sz="3200" dirty="0">
                <a:latin typeface="Lato" charset="0"/>
                <a:ea typeface="Lato" charset="0"/>
                <a:cs typeface="Lato" charset="0"/>
              </a:rPr>
              <a:t>&amp; Metadata </a:t>
            </a:r>
          </a:p>
        </p:txBody>
      </p:sp>
      <p:sp>
        <p:nvSpPr>
          <p:cNvPr id="4" name="Text Placeholder 3">
            <a:extLst>
              <a:ext uri="{FF2B5EF4-FFF2-40B4-BE49-F238E27FC236}">
                <a16:creationId xmlns:a16="http://schemas.microsoft.com/office/drawing/2014/main" id="{4CA99856-39BF-BF42-93A3-998B7665E86F}"/>
              </a:ext>
            </a:extLst>
          </p:cNvPr>
          <p:cNvSpPr>
            <a:spLocks noGrp="1"/>
          </p:cNvSpPr>
          <p:nvPr>
            <p:ph type="body" idx="1"/>
          </p:nvPr>
        </p:nvSpPr>
        <p:spPr/>
        <p:txBody>
          <a:bodyPr/>
          <a:lstStyle/>
          <a:p>
            <a:pPr algn="ctr"/>
            <a:r>
              <a:rPr lang="en-US" dirty="0">
                <a:latin typeface="Lato" panose="020F0502020204030203" pitchFamily="34" charset="77"/>
              </a:rPr>
              <a:t>File Formats</a:t>
            </a:r>
          </a:p>
        </p:txBody>
      </p:sp>
      <p:sp>
        <p:nvSpPr>
          <p:cNvPr id="5" name="Content Placeholder 4">
            <a:extLst>
              <a:ext uri="{FF2B5EF4-FFF2-40B4-BE49-F238E27FC236}">
                <a16:creationId xmlns:a16="http://schemas.microsoft.com/office/drawing/2014/main" id="{98B50812-577D-8D49-B7F5-00A89A8764DE}"/>
              </a:ext>
            </a:extLst>
          </p:cNvPr>
          <p:cNvSpPr>
            <a:spLocks noGrp="1"/>
          </p:cNvSpPr>
          <p:nvPr>
            <p:ph sz="half" idx="2"/>
          </p:nvPr>
        </p:nvSpPr>
        <p:spPr/>
        <p:txBody>
          <a:bodyPr anchor="t"/>
          <a:lstStyle/>
          <a:p>
            <a:pPr marL="0" indent="0">
              <a:buNone/>
            </a:pPr>
            <a:r>
              <a:rPr lang="en-US" dirty="0">
                <a:latin typeface="Lato" panose="020F0502020204030203" pitchFamily="34" charset="77"/>
              </a:rPr>
              <a:t>The file formats section makes recommendations for creating files in formats that will support long-term access.</a:t>
            </a:r>
          </a:p>
          <a:p>
            <a:pPr marL="0" indent="0">
              <a:buNone/>
            </a:pPr>
            <a:endParaRPr lang="en-US" dirty="0">
              <a:latin typeface="Lato" panose="020F0502020204030203" pitchFamily="34" charset="77"/>
            </a:endParaRPr>
          </a:p>
        </p:txBody>
      </p:sp>
      <p:sp>
        <p:nvSpPr>
          <p:cNvPr id="6" name="Text Placeholder 5">
            <a:extLst>
              <a:ext uri="{FF2B5EF4-FFF2-40B4-BE49-F238E27FC236}">
                <a16:creationId xmlns:a16="http://schemas.microsoft.com/office/drawing/2014/main" id="{9FCB7361-8BF6-0B41-9C14-44F7C850EDDD}"/>
              </a:ext>
            </a:extLst>
          </p:cNvPr>
          <p:cNvSpPr>
            <a:spLocks noGrp="1"/>
          </p:cNvSpPr>
          <p:nvPr>
            <p:ph type="body" sz="quarter" idx="3"/>
          </p:nvPr>
        </p:nvSpPr>
        <p:spPr/>
        <p:txBody>
          <a:bodyPr/>
          <a:lstStyle/>
          <a:p>
            <a:pPr algn="ctr"/>
            <a:r>
              <a:rPr lang="en-US" dirty="0">
                <a:latin typeface="Lato" panose="020F0502020204030203" pitchFamily="34" charset="77"/>
              </a:rPr>
              <a:t>Metadata</a:t>
            </a:r>
          </a:p>
        </p:txBody>
      </p:sp>
      <p:sp>
        <p:nvSpPr>
          <p:cNvPr id="7" name="Content Placeholder 6">
            <a:extLst>
              <a:ext uri="{FF2B5EF4-FFF2-40B4-BE49-F238E27FC236}">
                <a16:creationId xmlns:a16="http://schemas.microsoft.com/office/drawing/2014/main" id="{295AF922-2DC8-2144-BD42-10B0EDCE0CDA}"/>
              </a:ext>
            </a:extLst>
          </p:cNvPr>
          <p:cNvSpPr>
            <a:spLocks noGrp="1"/>
          </p:cNvSpPr>
          <p:nvPr>
            <p:ph sz="quarter" idx="4"/>
          </p:nvPr>
        </p:nvSpPr>
        <p:spPr/>
        <p:txBody>
          <a:bodyPr anchor="t"/>
          <a:lstStyle/>
          <a:p>
            <a:pPr marL="0" indent="0">
              <a:buNone/>
            </a:pPr>
            <a:r>
              <a:rPr lang="en-US" dirty="0">
                <a:latin typeface="Lato" panose="020F0502020204030203" pitchFamily="34" charset="77"/>
              </a:rPr>
              <a:t>The metadata section prompts you to think even more broadly about documenting your project, including its socio-technical components and associated workflows.</a:t>
            </a:r>
          </a:p>
        </p:txBody>
      </p:sp>
    </p:spTree>
    <p:extLst>
      <p:ext uri="{BB962C8B-B14F-4D97-AF65-F5344CB8AC3E}">
        <p14:creationId xmlns:p14="http://schemas.microsoft.com/office/powerpoint/2010/main" val="63722464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idx="4294967295"/>
          </p:nvPr>
        </p:nvSpPr>
        <p:spPr>
          <a:xfrm>
            <a:off x="4876800" y="1298575"/>
            <a:ext cx="7315200" cy="3254375"/>
          </a:xfrm>
        </p:spPr>
        <p:txBody>
          <a:bodyPr/>
          <a:lstStyle/>
          <a:p>
            <a:r>
              <a:rPr lang="en-US" dirty="0">
                <a:latin typeface="Lato Black" panose="020F0A02020204030203" pitchFamily="34" charset="0"/>
              </a:rPr>
              <a:t>NDSA charts add here!</a:t>
            </a:r>
          </a:p>
        </p:txBody>
      </p:sp>
      <p:graphicFrame>
        <p:nvGraphicFramePr>
          <p:cNvPr id="3" name="Table 2">
            <a:extLst>
              <a:ext uri="{FF2B5EF4-FFF2-40B4-BE49-F238E27FC236}">
                <a16:creationId xmlns:a16="http://schemas.microsoft.com/office/drawing/2014/main" id="{FC895279-E70A-4D88-9392-E29DBA315B7C}"/>
              </a:ext>
            </a:extLst>
          </p:cNvPr>
          <p:cNvGraphicFramePr>
            <a:graphicFrameLocks noGrp="1"/>
          </p:cNvGraphicFramePr>
          <p:nvPr>
            <p:extLst>
              <p:ext uri="{D42A27DB-BD31-4B8C-83A1-F6EECF244321}">
                <p14:modId xmlns:p14="http://schemas.microsoft.com/office/powerpoint/2010/main" val="3398163005"/>
              </p:ext>
            </p:extLst>
          </p:nvPr>
        </p:nvGraphicFramePr>
        <p:xfrm>
          <a:off x="709105" y="1507070"/>
          <a:ext cx="10686840" cy="3276749"/>
        </p:xfrm>
        <a:graphic>
          <a:graphicData uri="http://schemas.openxmlformats.org/drawingml/2006/table">
            <a:tbl>
              <a:tblPr firstRow="1" bandRow="1">
                <a:tableStyleId>{5C22544A-7EE6-4342-B048-85BDC9FD1C3A}</a:tableStyleId>
              </a:tblPr>
              <a:tblGrid>
                <a:gridCol w="1482512">
                  <a:extLst>
                    <a:ext uri="{9D8B030D-6E8A-4147-A177-3AD203B41FA5}">
                      <a16:colId xmlns:a16="http://schemas.microsoft.com/office/drawing/2014/main" val="1112576484"/>
                    </a:ext>
                  </a:extLst>
                </a:gridCol>
                <a:gridCol w="2521976">
                  <a:extLst>
                    <a:ext uri="{9D8B030D-6E8A-4147-A177-3AD203B41FA5}">
                      <a16:colId xmlns:a16="http://schemas.microsoft.com/office/drawing/2014/main" val="904980703"/>
                    </a:ext>
                  </a:extLst>
                </a:gridCol>
                <a:gridCol w="2402693">
                  <a:extLst>
                    <a:ext uri="{9D8B030D-6E8A-4147-A177-3AD203B41FA5}">
                      <a16:colId xmlns:a16="http://schemas.microsoft.com/office/drawing/2014/main" val="1607068519"/>
                    </a:ext>
                  </a:extLst>
                </a:gridCol>
                <a:gridCol w="1925563">
                  <a:extLst>
                    <a:ext uri="{9D8B030D-6E8A-4147-A177-3AD203B41FA5}">
                      <a16:colId xmlns:a16="http://schemas.microsoft.com/office/drawing/2014/main" val="111869251"/>
                    </a:ext>
                  </a:extLst>
                </a:gridCol>
                <a:gridCol w="2354096">
                  <a:extLst>
                    <a:ext uri="{9D8B030D-6E8A-4147-A177-3AD203B41FA5}">
                      <a16:colId xmlns:a16="http://schemas.microsoft.com/office/drawing/2014/main" val="4175418398"/>
                    </a:ext>
                  </a:extLst>
                </a:gridCol>
              </a:tblGrid>
              <a:tr h="188290">
                <a:tc>
                  <a:txBody>
                    <a:bodyPr/>
                    <a:lstStyle/>
                    <a:p>
                      <a:endParaRPr lang="en-US" sz="2000" dirty="0">
                        <a:latin typeface="Lato" panose="020F0502020204030203" pitchFamily="34" charset="77"/>
                      </a:endParaRPr>
                    </a:p>
                  </a:txBody>
                  <a:tcPr/>
                </a:tc>
                <a:tc>
                  <a:txBody>
                    <a:bodyPr/>
                    <a:lstStyle/>
                    <a:p>
                      <a:pPr lvl="0">
                        <a:buNone/>
                      </a:pPr>
                      <a:r>
                        <a:rPr lang="en-US" sz="2000" dirty="0">
                          <a:latin typeface="Lato" panose="020F0502020204030203" pitchFamily="34" charset="77"/>
                        </a:rPr>
                        <a:t>Level 1</a:t>
                      </a:r>
                    </a:p>
                  </a:txBody>
                  <a:tcPr/>
                </a:tc>
                <a:tc>
                  <a:txBody>
                    <a:bodyPr/>
                    <a:lstStyle/>
                    <a:p>
                      <a:pPr lvl="0">
                        <a:buNone/>
                      </a:pPr>
                      <a:r>
                        <a:rPr lang="en-US" sz="2000" dirty="0">
                          <a:latin typeface="Lato" panose="020F0502020204030203" pitchFamily="34" charset="77"/>
                        </a:rPr>
                        <a:t>Level 2</a:t>
                      </a:r>
                    </a:p>
                  </a:txBody>
                  <a:tcPr/>
                </a:tc>
                <a:tc>
                  <a:txBody>
                    <a:bodyPr/>
                    <a:lstStyle/>
                    <a:p>
                      <a:pPr lvl="0">
                        <a:buNone/>
                      </a:pPr>
                      <a:r>
                        <a:rPr lang="en-US" sz="2000" dirty="0">
                          <a:latin typeface="Lato" panose="020F0502020204030203" pitchFamily="34" charset="77"/>
                        </a:rPr>
                        <a:t>Level  3</a:t>
                      </a:r>
                    </a:p>
                  </a:txBody>
                  <a:tcPr/>
                </a:tc>
                <a:tc>
                  <a:txBody>
                    <a:bodyPr/>
                    <a:lstStyle/>
                    <a:p>
                      <a:pPr lvl="0">
                        <a:buNone/>
                      </a:pPr>
                      <a:r>
                        <a:rPr lang="en-US" sz="2000" dirty="0">
                          <a:latin typeface="Lato" panose="020F0502020204030203" pitchFamily="34" charset="77"/>
                        </a:rPr>
                        <a:t>Level 4</a:t>
                      </a:r>
                    </a:p>
                  </a:txBody>
                  <a:tcPr/>
                </a:tc>
                <a:extLst>
                  <a:ext uri="{0D108BD9-81ED-4DB2-BD59-A6C34878D82A}">
                    <a16:rowId xmlns:a16="http://schemas.microsoft.com/office/drawing/2014/main" val="1253567615"/>
                  </a:ext>
                </a:extLst>
              </a:tr>
              <a:tr h="2880509">
                <a:tc>
                  <a:txBody>
                    <a:bodyPr/>
                    <a:lstStyle/>
                    <a:p>
                      <a:r>
                        <a:rPr lang="en-US" sz="2000" dirty="0">
                          <a:latin typeface="Lato" panose="020F0502020204030203" pitchFamily="34" charset="77"/>
                        </a:rPr>
                        <a:t>File Formats</a:t>
                      </a:r>
                      <a:endParaRPr lang="en-US" sz="2000" b="1" dirty="0">
                        <a:latin typeface="Lato" panose="020F0502020204030203" pitchFamily="34" charset="77"/>
                      </a:endParaRPr>
                    </a:p>
                  </a:txBody>
                  <a:tcPr/>
                </a:tc>
                <a:tc>
                  <a:txBody>
                    <a:bodyPr/>
                    <a:lstStyle/>
                    <a:p>
                      <a:pPr lvl="0" algn="l">
                        <a:buNone/>
                      </a:pPr>
                      <a:r>
                        <a:rPr lang="en-US" sz="2000" u="none" strike="noStrike" noProof="0" dirty="0">
                          <a:latin typeface="Lato" panose="020F0502020204030203" pitchFamily="34" charset="77"/>
                        </a:rPr>
                        <a:t>When possible, create files using a limited set of known open file formats</a:t>
                      </a:r>
                      <a:endParaRPr lang="en-US" dirty="0">
                        <a:latin typeface="Lato" panose="020F0502020204030203" pitchFamily="34" charset="77"/>
                      </a:endParaRPr>
                    </a:p>
                  </a:txBody>
                  <a:tcPr/>
                </a:tc>
                <a:tc>
                  <a:txBody>
                    <a:bodyPr/>
                    <a:lstStyle/>
                    <a:p>
                      <a:pPr lvl="0" algn="l">
                        <a:buNone/>
                      </a:pPr>
                      <a:r>
                        <a:rPr lang="en-US" sz="2000" u="none" strike="noStrike" noProof="0" dirty="0">
                          <a:latin typeface="Lato" panose="020F0502020204030203" pitchFamily="34" charset="77"/>
                        </a:rPr>
                        <a:t>Maintain an inventory of all file formats used in your project</a:t>
                      </a:r>
                      <a:endParaRPr lang="en-US">
                        <a:latin typeface="Lato" panose="020F0502020204030203" pitchFamily="34" charset="77"/>
                      </a:endParaRPr>
                    </a:p>
                  </a:txBody>
                  <a:tcPr/>
                </a:tc>
                <a:tc>
                  <a:txBody>
                    <a:bodyPr/>
                    <a:lstStyle/>
                    <a:p>
                      <a:pPr lvl="0" algn="l">
                        <a:buNone/>
                      </a:pPr>
                      <a:r>
                        <a:rPr lang="en-US" sz="2000" u="none" strike="noStrike" noProof="0" dirty="0">
                          <a:latin typeface="Lato" panose="020F0502020204030203" pitchFamily="34" charset="77"/>
                        </a:rPr>
                        <a:t>Routinely monitor your file formats for obsolescence issues</a:t>
                      </a:r>
                      <a:endParaRPr lang="en-US" sz="2000" b="0" i="0" u="none" strike="noStrike" noProof="0" dirty="0">
                        <a:solidFill>
                          <a:srgbClr val="000000"/>
                        </a:solidFill>
                        <a:latin typeface="Lato" panose="020F0502020204030203" pitchFamily="34" charset="77"/>
                      </a:endParaRPr>
                    </a:p>
                  </a:txBody>
                  <a:tcPr/>
                </a:tc>
                <a:tc>
                  <a:txBody>
                    <a:bodyPr/>
                    <a:lstStyle/>
                    <a:p>
                      <a:pPr lvl="0" algn="l">
                        <a:buNone/>
                      </a:pPr>
                      <a:r>
                        <a:rPr lang="en-US" sz="2000" u="none" strike="noStrike" noProof="0" dirty="0">
                          <a:latin typeface="Lato" panose="020F0502020204030203" pitchFamily="34" charset="77"/>
                        </a:rPr>
                        <a:t>Perform format migrations, emulations, and other updating activities as needed</a:t>
                      </a:r>
                      <a:endParaRPr lang="en-US" sz="2000" b="0" i="0" u="none" strike="noStrike" noProof="0" dirty="0">
                        <a:solidFill>
                          <a:srgbClr val="000000"/>
                        </a:solidFill>
                        <a:latin typeface="Lato" panose="020F0502020204030203" pitchFamily="34" charset="77"/>
                      </a:endParaRPr>
                    </a:p>
                  </a:txBody>
                  <a:tcPr/>
                </a:tc>
                <a:extLst>
                  <a:ext uri="{0D108BD9-81ED-4DB2-BD59-A6C34878D82A}">
                    <a16:rowId xmlns:a16="http://schemas.microsoft.com/office/drawing/2014/main" val="2582285115"/>
                  </a:ext>
                </a:extLst>
              </a:tr>
            </a:tbl>
          </a:graphicData>
        </a:graphic>
      </p:graphicFrame>
    </p:spTree>
    <p:extLst>
      <p:ext uri="{BB962C8B-B14F-4D97-AF65-F5344CB8AC3E}">
        <p14:creationId xmlns:p14="http://schemas.microsoft.com/office/powerpoint/2010/main" val="42839171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7">
            <a:extLst>
              <a:ext uri="{FF2B5EF4-FFF2-40B4-BE49-F238E27FC236}">
                <a16:creationId xmlns:a16="http://schemas.microsoft.com/office/drawing/2014/main" id="{F4C4756F-B3CA-419F-BFA3-D8877CE11452}"/>
              </a:ext>
            </a:extLst>
          </p:cNvPr>
          <p:cNvGraphicFramePr>
            <a:graphicFrameLocks noGrp="1"/>
          </p:cNvGraphicFramePr>
          <p:nvPr>
            <p:extLst>
              <p:ext uri="{D42A27DB-BD31-4B8C-83A1-F6EECF244321}">
                <p14:modId xmlns:p14="http://schemas.microsoft.com/office/powerpoint/2010/main" val="1551228387"/>
              </p:ext>
            </p:extLst>
          </p:nvPr>
        </p:nvGraphicFramePr>
        <p:xfrm>
          <a:off x="242568" y="1486885"/>
          <a:ext cx="11776408" cy="4145280"/>
        </p:xfrm>
        <a:graphic>
          <a:graphicData uri="http://schemas.openxmlformats.org/drawingml/2006/table">
            <a:tbl>
              <a:tblPr firstRow="1" bandRow="1">
                <a:tableStyleId>{5C22544A-7EE6-4342-B048-85BDC9FD1C3A}</a:tableStyleId>
              </a:tblPr>
              <a:tblGrid>
                <a:gridCol w="1633660">
                  <a:extLst>
                    <a:ext uri="{9D8B030D-6E8A-4147-A177-3AD203B41FA5}">
                      <a16:colId xmlns:a16="http://schemas.microsoft.com/office/drawing/2014/main" val="1112576484"/>
                    </a:ext>
                  </a:extLst>
                </a:gridCol>
                <a:gridCol w="2779102">
                  <a:extLst>
                    <a:ext uri="{9D8B030D-6E8A-4147-A177-3AD203B41FA5}">
                      <a16:colId xmlns:a16="http://schemas.microsoft.com/office/drawing/2014/main" val="904980703"/>
                    </a:ext>
                  </a:extLst>
                </a:gridCol>
                <a:gridCol w="2647658">
                  <a:extLst>
                    <a:ext uri="{9D8B030D-6E8A-4147-A177-3AD203B41FA5}">
                      <a16:colId xmlns:a16="http://schemas.microsoft.com/office/drawing/2014/main" val="1607068519"/>
                    </a:ext>
                  </a:extLst>
                </a:gridCol>
                <a:gridCol w="2121882">
                  <a:extLst>
                    <a:ext uri="{9D8B030D-6E8A-4147-A177-3AD203B41FA5}">
                      <a16:colId xmlns:a16="http://schemas.microsoft.com/office/drawing/2014/main" val="111869251"/>
                    </a:ext>
                  </a:extLst>
                </a:gridCol>
                <a:gridCol w="2594106">
                  <a:extLst>
                    <a:ext uri="{9D8B030D-6E8A-4147-A177-3AD203B41FA5}">
                      <a16:colId xmlns:a16="http://schemas.microsoft.com/office/drawing/2014/main" val="4175418398"/>
                    </a:ext>
                  </a:extLst>
                </a:gridCol>
              </a:tblGrid>
              <a:tr h="229753">
                <a:tc>
                  <a:txBody>
                    <a:bodyPr/>
                    <a:lstStyle/>
                    <a:p>
                      <a:endParaRPr lang="en-US" sz="2000" dirty="0">
                        <a:latin typeface="Lato" panose="020F0502020204030203" pitchFamily="34" charset="77"/>
                      </a:endParaRPr>
                    </a:p>
                  </a:txBody>
                  <a:tcPr/>
                </a:tc>
                <a:tc>
                  <a:txBody>
                    <a:bodyPr/>
                    <a:lstStyle/>
                    <a:p>
                      <a:pPr lvl="0">
                        <a:buNone/>
                      </a:pPr>
                      <a:r>
                        <a:rPr lang="en-US" sz="2000" dirty="0">
                          <a:latin typeface="Lato" panose="020F0502020204030203" pitchFamily="34" charset="77"/>
                        </a:rPr>
                        <a:t>Level 1</a:t>
                      </a:r>
                    </a:p>
                  </a:txBody>
                  <a:tcPr/>
                </a:tc>
                <a:tc>
                  <a:txBody>
                    <a:bodyPr/>
                    <a:lstStyle/>
                    <a:p>
                      <a:pPr lvl="0">
                        <a:buNone/>
                      </a:pPr>
                      <a:r>
                        <a:rPr lang="en-US" sz="2000" dirty="0">
                          <a:latin typeface="Lato" panose="020F0502020204030203" pitchFamily="34" charset="77"/>
                        </a:rPr>
                        <a:t>Level 2</a:t>
                      </a:r>
                    </a:p>
                  </a:txBody>
                  <a:tcPr/>
                </a:tc>
                <a:tc>
                  <a:txBody>
                    <a:bodyPr/>
                    <a:lstStyle/>
                    <a:p>
                      <a:pPr lvl="0">
                        <a:buNone/>
                      </a:pPr>
                      <a:r>
                        <a:rPr lang="en-US" sz="2000" dirty="0">
                          <a:latin typeface="Lato" panose="020F0502020204030203" pitchFamily="34" charset="77"/>
                        </a:rPr>
                        <a:t>Level  3</a:t>
                      </a:r>
                    </a:p>
                  </a:txBody>
                  <a:tcPr/>
                </a:tc>
                <a:tc>
                  <a:txBody>
                    <a:bodyPr/>
                    <a:lstStyle/>
                    <a:p>
                      <a:pPr lvl="0">
                        <a:buNone/>
                      </a:pPr>
                      <a:r>
                        <a:rPr lang="en-US" sz="2000" dirty="0">
                          <a:latin typeface="Lato" panose="020F0502020204030203" pitchFamily="34" charset="77"/>
                        </a:rPr>
                        <a:t>Level 4</a:t>
                      </a:r>
                    </a:p>
                  </a:txBody>
                  <a:tcPr/>
                </a:tc>
                <a:extLst>
                  <a:ext uri="{0D108BD9-81ED-4DB2-BD59-A6C34878D82A}">
                    <a16:rowId xmlns:a16="http://schemas.microsoft.com/office/drawing/2014/main" val="1253567615"/>
                  </a:ext>
                </a:extLst>
              </a:tr>
              <a:tr h="3514824">
                <a:tc>
                  <a:txBody>
                    <a:bodyPr/>
                    <a:lstStyle/>
                    <a:p>
                      <a:r>
                        <a:rPr lang="en-US" sz="2000" dirty="0">
                          <a:latin typeface="Lato" panose="020F0502020204030203" pitchFamily="34" charset="77"/>
                        </a:rPr>
                        <a:t>Metadata</a:t>
                      </a:r>
                      <a:endParaRPr lang="en-US" sz="2000" b="1" dirty="0">
                        <a:latin typeface="Lato" panose="020F0502020204030203" pitchFamily="34" charset="77"/>
                      </a:endParaRPr>
                    </a:p>
                  </a:txBody>
                  <a:tcPr/>
                </a:tc>
                <a:tc>
                  <a:txBody>
                    <a:bodyPr/>
                    <a:lstStyle/>
                    <a:p>
                      <a:pPr lvl="0" algn="l">
                        <a:buNone/>
                      </a:pPr>
                      <a:r>
                        <a:rPr lang="en-US" sz="2000" u="none" strike="noStrike" noProof="0" dirty="0">
                          <a:latin typeface="Lato" panose="020F0502020204030203" pitchFamily="34" charset="77"/>
                        </a:rPr>
                        <a:t>Document your reliable sites of project documentation including a description of their contents</a:t>
                      </a:r>
                    </a:p>
                    <a:p>
                      <a:pPr lvl="0" algn="l">
                        <a:buNone/>
                      </a:pPr>
                      <a:endParaRPr lang="en-US" sz="2000" b="0" i="0" u="none" strike="noStrike" noProof="0" dirty="0">
                        <a:solidFill>
                          <a:srgbClr val="000000"/>
                        </a:solidFill>
                        <a:latin typeface="Lato" panose="020F0502020204030203" pitchFamily="34" charset="77"/>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2000" u="none" strike="noStrike" noProof="0" dirty="0">
                          <a:latin typeface="Lato" panose="020F0502020204030203" pitchFamily="34" charset="77"/>
                        </a:rPr>
                        <a:t>Create and make available descriptive metadata, such as title, abstract, keywords, or other information that is useful for discovery</a:t>
                      </a:r>
                    </a:p>
                  </a:txBody>
                  <a:tcPr/>
                </a:tc>
                <a:tc>
                  <a:txBody>
                    <a:bodyPr/>
                    <a:lstStyle/>
                    <a:p>
                      <a:pPr lvl="0" algn="l">
                        <a:buNone/>
                      </a:pPr>
                      <a:r>
                        <a:rPr lang="en-US" sz="2000" u="none" strike="noStrike" noProof="0" dirty="0">
                          <a:latin typeface="Lato" panose="020F0502020204030203" pitchFamily="34" charset="77"/>
                        </a:rPr>
                        <a:t>Keep an inventory of file types and sizes</a:t>
                      </a:r>
                    </a:p>
                    <a:p>
                      <a:pPr lvl="0" algn="l">
                        <a:buNone/>
                      </a:pPr>
                      <a:endParaRPr lang="en-US" sz="2000" u="none" strike="noStrike" noProof="0" dirty="0">
                        <a:latin typeface="Lato" panose="020F0502020204030203" pitchFamily="34" charset="77"/>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2000" b="0" i="0" u="none" strike="noStrike" noProof="0" dirty="0">
                          <a:solidFill>
                            <a:srgbClr val="000000"/>
                          </a:solidFill>
                          <a:latin typeface="Lato" panose="020F0502020204030203" pitchFamily="34" charset="77"/>
                        </a:rPr>
                        <a:t>Maintain an inventory of file sizes for static files</a:t>
                      </a:r>
                    </a:p>
                  </a:txBody>
                  <a:tcPr/>
                </a:tc>
                <a:tc>
                  <a:txBody>
                    <a:bodyPr/>
                    <a:lstStyle/>
                    <a:p>
                      <a:pPr lvl="0" algn="l">
                        <a:buNone/>
                      </a:pPr>
                      <a:r>
                        <a:rPr lang="en-US" sz="2000" u="none" strike="noStrike" noProof="0" dirty="0">
                          <a:latin typeface="Lato" panose="020F0502020204030203" pitchFamily="34" charset="77"/>
                        </a:rPr>
                        <a:t>Store administrative metadata, such as when files were created and with what technologies</a:t>
                      </a:r>
                      <a:endParaRPr lang="en-US" dirty="0">
                        <a:latin typeface="Lato" panose="020F0502020204030203" pitchFamily="34" charset="77"/>
                      </a:endParaRPr>
                    </a:p>
                  </a:txBody>
                  <a:tcPr/>
                </a:tc>
                <a:tc>
                  <a:txBody>
                    <a:bodyPr/>
                    <a:lstStyle/>
                    <a:p>
                      <a:pPr lvl="0" algn="l">
                        <a:buNone/>
                      </a:pPr>
                      <a:r>
                        <a:rPr lang="en-US" sz="2000" u="none" strike="noStrike" noProof="0" dirty="0">
                          <a:latin typeface="Lato" panose="020F0502020204030203" pitchFamily="34" charset="77"/>
                        </a:rPr>
                        <a:t>Store transformative metadata, such as a log of how files have been altered over time</a:t>
                      </a:r>
                    </a:p>
                    <a:p>
                      <a:pPr lvl="0" algn="l">
                        <a:buNone/>
                      </a:pPr>
                      <a:endParaRPr lang="en-US" sz="2000" u="none" strike="noStrike" noProof="0" dirty="0">
                        <a:latin typeface="Lato" panose="020F0502020204030203" pitchFamily="34" charset="77"/>
                      </a:endParaRPr>
                    </a:p>
                    <a:p>
                      <a:pPr lvl="0" algn="l">
                        <a:buNone/>
                      </a:pPr>
                      <a:r>
                        <a:rPr lang="en-US" sz="2000" u="none" strike="noStrike" noProof="0" dirty="0">
                          <a:latin typeface="Lato" panose="020F0502020204030203" pitchFamily="34" charset="77"/>
                        </a:rPr>
                        <a:t>Store standard preservation metadata </a:t>
                      </a:r>
                      <a:endParaRPr lang="en-US" sz="2000" b="0" i="0" u="none" strike="noStrike" noProof="0" dirty="0">
                        <a:solidFill>
                          <a:srgbClr val="000000"/>
                        </a:solidFill>
                        <a:latin typeface="Lato" panose="020F0502020204030203" pitchFamily="34" charset="77"/>
                      </a:endParaRPr>
                    </a:p>
                  </a:txBody>
                  <a:tcPr/>
                </a:tc>
                <a:extLst>
                  <a:ext uri="{0D108BD9-81ED-4DB2-BD59-A6C34878D82A}">
                    <a16:rowId xmlns:a16="http://schemas.microsoft.com/office/drawing/2014/main" val="2582285115"/>
                  </a:ext>
                </a:extLst>
              </a:tr>
            </a:tbl>
          </a:graphicData>
        </a:graphic>
      </p:graphicFrame>
    </p:spTree>
    <p:extLst>
      <p:ext uri="{BB962C8B-B14F-4D97-AF65-F5344CB8AC3E}">
        <p14:creationId xmlns:p14="http://schemas.microsoft.com/office/powerpoint/2010/main" val="140993873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latin typeface="Lato" charset="0"/>
                <a:ea typeface="Lato" charset="0"/>
                <a:cs typeface="Lato" charset="0"/>
              </a:rPr>
              <a:t>Module C4</a:t>
            </a:r>
            <a:br>
              <a:rPr lang="en-US" sz="3200" dirty="0">
                <a:latin typeface="Lato" charset="0"/>
                <a:ea typeface="Lato" charset="0"/>
                <a:cs typeface="Lato" charset="0"/>
              </a:rPr>
            </a:br>
            <a:br>
              <a:rPr lang="en-US" sz="3200" dirty="0">
                <a:latin typeface="Lato" charset="0"/>
                <a:ea typeface="Lato" charset="0"/>
                <a:cs typeface="Lato" charset="0"/>
              </a:rPr>
            </a:br>
            <a:r>
              <a:rPr lang="en-US" sz="3200" dirty="0">
                <a:latin typeface="Lato" charset="0"/>
                <a:ea typeface="Lato" charset="0"/>
                <a:cs typeface="Lato" charset="0"/>
              </a:rPr>
              <a:t>Permissions &amp; Data Integrity</a:t>
            </a:r>
          </a:p>
        </p:txBody>
      </p:sp>
      <p:sp>
        <p:nvSpPr>
          <p:cNvPr id="4" name="Text Placeholder 3">
            <a:extLst>
              <a:ext uri="{FF2B5EF4-FFF2-40B4-BE49-F238E27FC236}">
                <a16:creationId xmlns:a16="http://schemas.microsoft.com/office/drawing/2014/main" id="{21B6B632-7428-1844-8064-9D49AA802883}"/>
              </a:ext>
            </a:extLst>
          </p:cNvPr>
          <p:cNvSpPr>
            <a:spLocks noGrp="1"/>
          </p:cNvSpPr>
          <p:nvPr>
            <p:ph type="body" idx="1"/>
          </p:nvPr>
        </p:nvSpPr>
        <p:spPr/>
        <p:txBody>
          <a:bodyPr/>
          <a:lstStyle/>
          <a:p>
            <a:pPr algn="ctr"/>
            <a:r>
              <a:rPr lang="en-US" dirty="0">
                <a:latin typeface="Lato" panose="020F0502020204030203" pitchFamily="34" charset="77"/>
              </a:rPr>
              <a:t>Permissions</a:t>
            </a:r>
          </a:p>
        </p:txBody>
      </p:sp>
      <p:sp>
        <p:nvSpPr>
          <p:cNvPr id="5" name="Content Placeholder 4">
            <a:extLst>
              <a:ext uri="{FF2B5EF4-FFF2-40B4-BE49-F238E27FC236}">
                <a16:creationId xmlns:a16="http://schemas.microsoft.com/office/drawing/2014/main" id="{F9572DBB-62DA-334E-BC10-E33FEB807A24}"/>
              </a:ext>
            </a:extLst>
          </p:cNvPr>
          <p:cNvSpPr>
            <a:spLocks noGrp="1"/>
          </p:cNvSpPr>
          <p:nvPr>
            <p:ph sz="half" idx="2"/>
          </p:nvPr>
        </p:nvSpPr>
        <p:spPr/>
        <p:txBody>
          <a:bodyPr anchor="t"/>
          <a:lstStyle/>
          <a:p>
            <a:pPr marL="0" indent="0">
              <a:buNone/>
            </a:pPr>
            <a:r>
              <a:rPr lang="en-US" dirty="0">
                <a:latin typeface="Lato" panose="020F0502020204030203" pitchFamily="34" charset="77"/>
              </a:rPr>
              <a:t>The permissions section asks you to identify which team members have read, write, and delete authorizations for each technology used, and then to record and maintain the integrity of that information carefully.</a:t>
            </a:r>
          </a:p>
          <a:p>
            <a:pPr marL="0" indent="0">
              <a:buNone/>
            </a:pPr>
            <a:endParaRPr lang="en-US" dirty="0">
              <a:latin typeface="Lato" panose="020F0502020204030203" pitchFamily="34" charset="77"/>
            </a:endParaRPr>
          </a:p>
        </p:txBody>
      </p:sp>
      <p:sp>
        <p:nvSpPr>
          <p:cNvPr id="6" name="Text Placeholder 5">
            <a:extLst>
              <a:ext uri="{FF2B5EF4-FFF2-40B4-BE49-F238E27FC236}">
                <a16:creationId xmlns:a16="http://schemas.microsoft.com/office/drawing/2014/main" id="{F3D39B3B-CC5B-884F-A167-37226E476218}"/>
              </a:ext>
            </a:extLst>
          </p:cNvPr>
          <p:cNvSpPr>
            <a:spLocks noGrp="1"/>
          </p:cNvSpPr>
          <p:nvPr>
            <p:ph type="body" sz="quarter" idx="3"/>
          </p:nvPr>
        </p:nvSpPr>
        <p:spPr/>
        <p:txBody>
          <a:bodyPr/>
          <a:lstStyle/>
          <a:p>
            <a:pPr algn="ctr"/>
            <a:r>
              <a:rPr lang="en-US" dirty="0">
                <a:latin typeface="Lato" panose="020F0502020204030203" pitchFamily="34" charset="77"/>
              </a:rPr>
              <a:t>Data Integrity</a:t>
            </a:r>
          </a:p>
        </p:txBody>
      </p:sp>
      <p:sp>
        <p:nvSpPr>
          <p:cNvPr id="7" name="Content Placeholder 6">
            <a:extLst>
              <a:ext uri="{FF2B5EF4-FFF2-40B4-BE49-F238E27FC236}">
                <a16:creationId xmlns:a16="http://schemas.microsoft.com/office/drawing/2014/main" id="{D16C304E-EBA5-0647-92C7-90A35485B435}"/>
              </a:ext>
            </a:extLst>
          </p:cNvPr>
          <p:cNvSpPr>
            <a:spLocks noGrp="1"/>
          </p:cNvSpPr>
          <p:nvPr>
            <p:ph sz="quarter" idx="4"/>
          </p:nvPr>
        </p:nvSpPr>
        <p:spPr/>
        <p:txBody>
          <a:bodyPr anchor="t"/>
          <a:lstStyle/>
          <a:p>
            <a:pPr marL="0" indent="0">
              <a:buNone/>
            </a:pPr>
            <a:r>
              <a:rPr lang="en-US" dirty="0">
                <a:latin typeface="Lato" panose="020F0502020204030203" pitchFamily="34" charset="77"/>
              </a:rPr>
              <a:t>The data integrity section details actions that will help project members ensure that the files they are preserving remain, if desired, fixed or unchanged.</a:t>
            </a:r>
          </a:p>
        </p:txBody>
      </p:sp>
    </p:spTree>
    <p:extLst>
      <p:ext uri="{BB962C8B-B14F-4D97-AF65-F5344CB8AC3E}">
        <p14:creationId xmlns:p14="http://schemas.microsoft.com/office/powerpoint/2010/main" val="158901151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E6E6DE8A-4FC0-4DD7-BFD1-61472D8622BB}"/>
              </a:ext>
            </a:extLst>
          </p:cNvPr>
          <p:cNvGraphicFramePr>
            <a:graphicFrameLocks noGrp="1"/>
          </p:cNvGraphicFramePr>
          <p:nvPr>
            <p:extLst>
              <p:ext uri="{D42A27DB-BD31-4B8C-83A1-F6EECF244321}">
                <p14:modId xmlns:p14="http://schemas.microsoft.com/office/powerpoint/2010/main" val="3594359134"/>
              </p:ext>
            </p:extLst>
          </p:nvPr>
        </p:nvGraphicFramePr>
        <p:xfrm>
          <a:off x="210821" y="1462640"/>
          <a:ext cx="11776406" cy="3911064"/>
        </p:xfrm>
        <a:graphic>
          <a:graphicData uri="http://schemas.openxmlformats.org/drawingml/2006/table">
            <a:tbl>
              <a:tblPr firstRow="1" bandRow="1">
                <a:tableStyleId>{5C22544A-7EE6-4342-B048-85BDC9FD1C3A}</a:tableStyleId>
              </a:tblPr>
              <a:tblGrid>
                <a:gridCol w="1786045">
                  <a:extLst>
                    <a:ext uri="{9D8B030D-6E8A-4147-A177-3AD203B41FA5}">
                      <a16:colId xmlns:a16="http://schemas.microsoft.com/office/drawing/2014/main" val="1112576484"/>
                    </a:ext>
                  </a:extLst>
                </a:gridCol>
                <a:gridCol w="2626716">
                  <a:extLst>
                    <a:ext uri="{9D8B030D-6E8A-4147-A177-3AD203B41FA5}">
                      <a16:colId xmlns:a16="http://schemas.microsoft.com/office/drawing/2014/main" val="904980703"/>
                    </a:ext>
                  </a:extLst>
                </a:gridCol>
                <a:gridCol w="2647658">
                  <a:extLst>
                    <a:ext uri="{9D8B030D-6E8A-4147-A177-3AD203B41FA5}">
                      <a16:colId xmlns:a16="http://schemas.microsoft.com/office/drawing/2014/main" val="1607068519"/>
                    </a:ext>
                  </a:extLst>
                </a:gridCol>
                <a:gridCol w="2121881">
                  <a:extLst>
                    <a:ext uri="{9D8B030D-6E8A-4147-A177-3AD203B41FA5}">
                      <a16:colId xmlns:a16="http://schemas.microsoft.com/office/drawing/2014/main" val="111869251"/>
                    </a:ext>
                  </a:extLst>
                </a:gridCol>
                <a:gridCol w="2594106">
                  <a:extLst>
                    <a:ext uri="{9D8B030D-6E8A-4147-A177-3AD203B41FA5}">
                      <a16:colId xmlns:a16="http://schemas.microsoft.com/office/drawing/2014/main" val="4175418398"/>
                    </a:ext>
                  </a:extLst>
                </a:gridCol>
              </a:tblGrid>
              <a:tr h="386171">
                <a:tc>
                  <a:txBody>
                    <a:bodyPr/>
                    <a:lstStyle/>
                    <a:p>
                      <a:endParaRPr lang="en-US" sz="2000" dirty="0">
                        <a:latin typeface="Lato" panose="020F0502020204030203" pitchFamily="34" charset="77"/>
                      </a:endParaRPr>
                    </a:p>
                  </a:txBody>
                  <a:tcPr/>
                </a:tc>
                <a:tc>
                  <a:txBody>
                    <a:bodyPr/>
                    <a:lstStyle/>
                    <a:p>
                      <a:pPr lvl="0">
                        <a:buNone/>
                      </a:pPr>
                      <a:r>
                        <a:rPr lang="en-US" sz="2000" dirty="0">
                          <a:latin typeface="Lato" panose="020F0502020204030203" pitchFamily="34" charset="77"/>
                        </a:rPr>
                        <a:t>Level 1</a:t>
                      </a:r>
                    </a:p>
                  </a:txBody>
                  <a:tcPr/>
                </a:tc>
                <a:tc>
                  <a:txBody>
                    <a:bodyPr/>
                    <a:lstStyle/>
                    <a:p>
                      <a:pPr lvl="0">
                        <a:buNone/>
                      </a:pPr>
                      <a:r>
                        <a:rPr lang="en-US" sz="2000" dirty="0">
                          <a:latin typeface="Lato" panose="020F0502020204030203" pitchFamily="34" charset="77"/>
                        </a:rPr>
                        <a:t>Level 2</a:t>
                      </a:r>
                    </a:p>
                  </a:txBody>
                  <a:tcPr/>
                </a:tc>
                <a:tc>
                  <a:txBody>
                    <a:bodyPr/>
                    <a:lstStyle/>
                    <a:p>
                      <a:pPr lvl="0">
                        <a:buNone/>
                      </a:pPr>
                      <a:r>
                        <a:rPr lang="en-US" sz="2000" dirty="0">
                          <a:latin typeface="Lato" panose="020F0502020204030203" pitchFamily="34" charset="77"/>
                        </a:rPr>
                        <a:t>Level  3</a:t>
                      </a:r>
                    </a:p>
                  </a:txBody>
                  <a:tcPr/>
                </a:tc>
                <a:tc>
                  <a:txBody>
                    <a:bodyPr/>
                    <a:lstStyle/>
                    <a:p>
                      <a:pPr lvl="0">
                        <a:buNone/>
                      </a:pPr>
                      <a:r>
                        <a:rPr lang="en-US" sz="2000" dirty="0">
                          <a:latin typeface="Lato" panose="020F0502020204030203" pitchFamily="34" charset="77"/>
                        </a:rPr>
                        <a:t>Level 4</a:t>
                      </a:r>
                    </a:p>
                  </a:txBody>
                  <a:tcPr/>
                </a:tc>
                <a:extLst>
                  <a:ext uri="{0D108BD9-81ED-4DB2-BD59-A6C34878D82A}">
                    <a16:rowId xmlns:a16="http://schemas.microsoft.com/office/drawing/2014/main" val="1253567615"/>
                  </a:ext>
                </a:extLst>
              </a:tr>
              <a:tr h="3514824">
                <a:tc>
                  <a:txBody>
                    <a:bodyPr/>
                    <a:lstStyle/>
                    <a:p>
                      <a:r>
                        <a:rPr lang="en-US" sz="2000" dirty="0">
                          <a:latin typeface="Lato" panose="020F0502020204030203" pitchFamily="34" charset="77"/>
                        </a:rPr>
                        <a:t>Permissions</a:t>
                      </a:r>
                      <a:endParaRPr lang="en-US" sz="2000" b="1" dirty="0">
                        <a:latin typeface="Lato" panose="020F0502020204030203" pitchFamily="34" charset="77"/>
                      </a:endParaRPr>
                    </a:p>
                  </a:txBody>
                  <a:tcPr/>
                </a:tc>
                <a:tc>
                  <a:txBody>
                    <a:bodyPr/>
                    <a:lstStyle/>
                    <a:p>
                      <a:pPr lvl="0" algn="l">
                        <a:buNone/>
                      </a:pPr>
                      <a:r>
                        <a:rPr lang="en-US" sz="2000" u="none" strike="noStrike" noProof="0" dirty="0">
                          <a:latin typeface="Lato" panose="020F0502020204030203" pitchFamily="34" charset="77"/>
                        </a:rPr>
                        <a:t>Identify which project members have login credentials to accounts and services used</a:t>
                      </a:r>
                    </a:p>
                    <a:p>
                      <a:pPr lvl="0" algn="l">
                        <a:buNone/>
                      </a:pPr>
                      <a:endParaRPr lang="en-US" sz="2000" u="none" strike="noStrike" noProof="0" dirty="0">
                        <a:latin typeface="Lato" panose="020F0502020204030203" pitchFamily="34" charset="77"/>
                      </a:endParaRPr>
                    </a:p>
                    <a:p>
                      <a:pPr lvl="0" algn="l">
                        <a:buNone/>
                      </a:pPr>
                      <a:r>
                        <a:rPr lang="en-US" sz="2000" u="none" strike="noStrike" noProof="0" dirty="0">
                          <a:latin typeface="Lato" panose="020F0502020204030203" pitchFamily="34" charset="77"/>
                        </a:rPr>
                        <a:t>Identify which project members have read, write, move, and delete authorization to individual files </a:t>
                      </a:r>
                      <a:endParaRPr lang="en-US" sz="2000" b="0" i="0" u="none" strike="noStrike" noProof="0" dirty="0">
                        <a:solidFill>
                          <a:srgbClr val="000000"/>
                        </a:solidFill>
                        <a:latin typeface="Lato" panose="020F0502020204030203" pitchFamily="34" charset="77"/>
                      </a:endParaRPr>
                    </a:p>
                  </a:txBody>
                  <a:tcPr/>
                </a:tc>
                <a:tc>
                  <a:txBody>
                    <a:bodyPr/>
                    <a:lstStyle/>
                    <a:p>
                      <a:pPr lvl="0" algn="l">
                        <a:buNone/>
                      </a:pPr>
                      <a:r>
                        <a:rPr lang="en-US" sz="2000" u="none" strike="noStrike" noProof="0" dirty="0">
                          <a:latin typeface="Lato" panose="020F0502020204030203" pitchFamily="34" charset="77"/>
                        </a:rPr>
                        <a:t>Restrict authorizations to only necessary team members</a:t>
                      </a:r>
                      <a:endParaRPr lang="en-US" dirty="0">
                        <a:latin typeface="Lato" panose="020F0502020204030203" pitchFamily="34" charset="77"/>
                      </a:endParaRPr>
                    </a:p>
                    <a:p>
                      <a:pPr lvl="0" algn="l">
                        <a:buNone/>
                      </a:pPr>
                      <a:endParaRPr lang="en-US" sz="2000" u="none" strike="noStrike" noProof="0" dirty="0">
                        <a:latin typeface="Lato" panose="020F0502020204030203" pitchFamily="34" charset="77"/>
                      </a:endParaRPr>
                    </a:p>
                    <a:p>
                      <a:pPr lvl="0" algn="l">
                        <a:buNone/>
                      </a:pPr>
                      <a:r>
                        <a:rPr lang="en-US" sz="2000" u="none" strike="noStrike" noProof="0" dirty="0">
                          <a:latin typeface="Lato" panose="020F0502020204030203" pitchFamily="34" charset="77"/>
                        </a:rPr>
                        <a:t>Document access restrictions for services and files</a:t>
                      </a:r>
                    </a:p>
                    <a:p>
                      <a:pPr lvl="0" algn="l">
                        <a:buNone/>
                      </a:pPr>
                      <a:endParaRPr lang="en-US" sz="2000" b="0" i="0" u="none" strike="noStrike" noProof="0" dirty="0">
                        <a:solidFill>
                          <a:srgbClr val="000000"/>
                        </a:solidFill>
                        <a:latin typeface="Lato" panose="020F0502020204030203" pitchFamily="34" charset="77"/>
                      </a:endParaRPr>
                    </a:p>
                  </a:txBody>
                  <a:tcPr/>
                </a:tc>
                <a:tc>
                  <a:txBody>
                    <a:bodyPr/>
                    <a:lstStyle/>
                    <a:p>
                      <a:pPr lvl="0" algn="l">
                        <a:buNone/>
                      </a:pPr>
                      <a:r>
                        <a:rPr lang="en-US" sz="2000" u="none" strike="noStrike" noProof="0" dirty="0">
                          <a:latin typeface="Lato" panose="020F0502020204030203" pitchFamily="34" charset="77"/>
                        </a:rPr>
                        <a:t>Maintain logs of who performs what actions on files, including deletions and preservation actions</a:t>
                      </a:r>
                      <a:endParaRPr lang="en-US" sz="2000" b="0" i="0" u="none" strike="noStrike" noProof="0" dirty="0">
                        <a:solidFill>
                          <a:srgbClr val="000000"/>
                        </a:solidFill>
                        <a:latin typeface="Lato" panose="020F0502020204030203" pitchFamily="34" charset="77"/>
                      </a:endParaRPr>
                    </a:p>
                  </a:txBody>
                  <a:tcPr/>
                </a:tc>
                <a:tc>
                  <a:txBody>
                    <a:bodyPr/>
                    <a:lstStyle/>
                    <a:p>
                      <a:pPr lvl="0" algn="l">
                        <a:buNone/>
                      </a:pPr>
                      <a:r>
                        <a:rPr lang="en-US" sz="2000" u="none" strike="noStrike" noProof="0" dirty="0">
                          <a:latin typeface="Lato" panose="020F0502020204030203" pitchFamily="34" charset="77"/>
                        </a:rPr>
                        <a:t>Perform routine audits of activity logs</a:t>
                      </a:r>
                      <a:endParaRPr lang="en-US" dirty="0">
                        <a:latin typeface="Lato" panose="020F0502020204030203" pitchFamily="34" charset="77"/>
                      </a:endParaRPr>
                    </a:p>
                  </a:txBody>
                  <a:tcPr/>
                </a:tc>
                <a:extLst>
                  <a:ext uri="{0D108BD9-81ED-4DB2-BD59-A6C34878D82A}">
                    <a16:rowId xmlns:a16="http://schemas.microsoft.com/office/drawing/2014/main" val="2582285115"/>
                  </a:ext>
                </a:extLst>
              </a:tr>
            </a:tbl>
          </a:graphicData>
        </a:graphic>
      </p:graphicFrame>
    </p:spTree>
    <p:extLst>
      <p:ext uri="{BB962C8B-B14F-4D97-AF65-F5344CB8AC3E}">
        <p14:creationId xmlns:p14="http://schemas.microsoft.com/office/powerpoint/2010/main" val="40895682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ECF14BC6-102F-47B0-88F5-2E82678BBFC5}"/>
              </a:ext>
            </a:extLst>
          </p:cNvPr>
          <p:cNvGraphicFramePr>
            <a:graphicFrameLocks noGrp="1"/>
          </p:cNvGraphicFramePr>
          <p:nvPr>
            <p:extLst>
              <p:ext uri="{D42A27DB-BD31-4B8C-83A1-F6EECF244321}">
                <p14:modId xmlns:p14="http://schemas.microsoft.com/office/powerpoint/2010/main" val="665886252"/>
              </p:ext>
            </p:extLst>
          </p:nvPr>
        </p:nvGraphicFramePr>
        <p:xfrm>
          <a:off x="246312" y="1366633"/>
          <a:ext cx="11776408" cy="3911064"/>
        </p:xfrm>
        <a:graphic>
          <a:graphicData uri="http://schemas.openxmlformats.org/drawingml/2006/table">
            <a:tbl>
              <a:tblPr firstRow="1" bandRow="1">
                <a:tableStyleId>{5C22544A-7EE6-4342-B048-85BDC9FD1C3A}</a:tableStyleId>
              </a:tblPr>
              <a:tblGrid>
                <a:gridCol w="1633660">
                  <a:extLst>
                    <a:ext uri="{9D8B030D-6E8A-4147-A177-3AD203B41FA5}">
                      <a16:colId xmlns:a16="http://schemas.microsoft.com/office/drawing/2014/main" val="1112576484"/>
                    </a:ext>
                  </a:extLst>
                </a:gridCol>
                <a:gridCol w="2779102">
                  <a:extLst>
                    <a:ext uri="{9D8B030D-6E8A-4147-A177-3AD203B41FA5}">
                      <a16:colId xmlns:a16="http://schemas.microsoft.com/office/drawing/2014/main" val="904980703"/>
                    </a:ext>
                  </a:extLst>
                </a:gridCol>
                <a:gridCol w="2647658">
                  <a:extLst>
                    <a:ext uri="{9D8B030D-6E8A-4147-A177-3AD203B41FA5}">
                      <a16:colId xmlns:a16="http://schemas.microsoft.com/office/drawing/2014/main" val="1607068519"/>
                    </a:ext>
                  </a:extLst>
                </a:gridCol>
                <a:gridCol w="2121882">
                  <a:extLst>
                    <a:ext uri="{9D8B030D-6E8A-4147-A177-3AD203B41FA5}">
                      <a16:colId xmlns:a16="http://schemas.microsoft.com/office/drawing/2014/main" val="111869251"/>
                    </a:ext>
                  </a:extLst>
                </a:gridCol>
                <a:gridCol w="2594106">
                  <a:extLst>
                    <a:ext uri="{9D8B030D-6E8A-4147-A177-3AD203B41FA5}">
                      <a16:colId xmlns:a16="http://schemas.microsoft.com/office/drawing/2014/main" val="4175418398"/>
                    </a:ext>
                  </a:extLst>
                </a:gridCol>
              </a:tblGrid>
              <a:tr h="229753">
                <a:tc>
                  <a:txBody>
                    <a:bodyPr/>
                    <a:lstStyle/>
                    <a:p>
                      <a:endParaRPr lang="en-US" sz="2000" dirty="0">
                        <a:latin typeface="Lato" panose="020F0502020204030203" pitchFamily="34" charset="77"/>
                      </a:endParaRPr>
                    </a:p>
                  </a:txBody>
                  <a:tcPr/>
                </a:tc>
                <a:tc>
                  <a:txBody>
                    <a:bodyPr/>
                    <a:lstStyle/>
                    <a:p>
                      <a:pPr lvl="0">
                        <a:buNone/>
                      </a:pPr>
                      <a:r>
                        <a:rPr lang="en-US" sz="2000" dirty="0">
                          <a:latin typeface="Lato" panose="020F0502020204030203" pitchFamily="34" charset="77"/>
                        </a:rPr>
                        <a:t>Level 1</a:t>
                      </a:r>
                    </a:p>
                  </a:txBody>
                  <a:tcPr/>
                </a:tc>
                <a:tc>
                  <a:txBody>
                    <a:bodyPr/>
                    <a:lstStyle/>
                    <a:p>
                      <a:pPr lvl="0">
                        <a:buNone/>
                      </a:pPr>
                      <a:r>
                        <a:rPr lang="en-US" sz="2000" dirty="0">
                          <a:latin typeface="Lato" panose="020F0502020204030203" pitchFamily="34" charset="77"/>
                        </a:rPr>
                        <a:t>Level 2</a:t>
                      </a:r>
                    </a:p>
                  </a:txBody>
                  <a:tcPr/>
                </a:tc>
                <a:tc>
                  <a:txBody>
                    <a:bodyPr/>
                    <a:lstStyle/>
                    <a:p>
                      <a:pPr lvl="0">
                        <a:buNone/>
                      </a:pPr>
                      <a:r>
                        <a:rPr lang="en-US" sz="2000" dirty="0">
                          <a:latin typeface="Lato" panose="020F0502020204030203" pitchFamily="34" charset="77"/>
                        </a:rPr>
                        <a:t>Level  3</a:t>
                      </a:r>
                    </a:p>
                  </a:txBody>
                  <a:tcPr/>
                </a:tc>
                <a:tc>
                  <a:txBody>
                    <a:bodyPr/>
                    <a:lstStyle/>
                    <a:p>
                      <a:pPr lvl="0">
                        <a:buNone/>
                      </a:pPr>
                      <a:r>
                        <a:rPr lang="en-US" sz="2000" dirty="0">
                          <a:latin typeface="Lato" panose="020F0502020204030203" pitchFamily="34" charset="77"/>
                        </a:rPr>
                        <a:t>Level 4</a:t>
                      </a:r>
                    </a:p>
                  </a:txBody>
                  <a:tcPr/>
                </a:tc>
                <a:extLst>
                  <a:ext uri="{0D108BD9-81ED-4DB2-BD59-A6C34878D82A}">
                    <a16:rowId xmlns:a16="http://schemas.microsoft.com/office/drawing/2014/main" val="1253567615"/>
                  </a:ext>
                </a:extLst>
              </a:tr>
              <a:tr h="3514824">
                <a:tc>
                  <a:txBody>
                    <a:bodyPr/>
                    <a:lstStyle/>
                    <a:p>
                      <a:r>
                        <a:rPr lang="en-US" sz="2000" dirty="0">
                          <a:latin typeface="Lato" panose="020F0502020204030203" pitchFamily="34" charset="77"/>
                        </a:rPr>
                        <a:t>Data Integrity</a:t>
                      </a:r>
                      <a:endParaRPr lang="en-US" sz="2000" b="1" dirty="0">
                        <a:latin typeface="Lato" panose="020F0502020204030203" pitchFamily="34" charset="77"/>
                      </a:endParaRPr>
                    </a:p>
                  </a:txBody>
                  <a:tcPr/>
                </a:tc>
                <a:tc>
                  <a:txBody>
                    <a:bodyPr/>
                    <a:lstStyle/>
                    <a:p>
                      <a:pPr lvl="0" algn="l">
                        <a:buNone/>
                      </a:pPr>
                      <a:r>
                        <a:rPr lang="en-US" sz="2000" u="none" strike="noStrike" noProof="0" dirty="0">
                          <a:latin typeface="Lato" panose="020F0502020204030203" pitchFamily="34" charset="77"/>
                        </a:rPr>
                        <a:t>Identify which project members have login credentials to accounts and services used</a:t>
                      </a:r>
                    </a:p>
                    <a:p>
                      <a:pPr lvl="0" algn="l">
                        <a:buNone/>
                      </a:pPr>
                      <a:endParaRPr lang="en-US" sz="2000" u="none" strike="noStrike" noProof="0" dirty="0">
                        <a:latin typeface="Lato" panose="020F0502020204030203" pitchFamily="34" charset="77"/>
                      </a:endParaRPr>
                    </a:p>
                    <a:p>
                      <a:pPr lvl="0" algn="l">
                        <a:buNone/>
                      </a:pPr>
                      <a:r>
                        <a:rPr lang="en-US" sz="2000" u="none" strike="noStrike" noProof="0" dirty="0">
                          <a:latin typeface="Lato" panose="020F0502020204030203" pitchFamily="34" charset="77"/>
                        </a:rPr>
                        <a:t>Identify which project members have read, write, move, and delete authorization to individual files</a:t>
                      </a:r>
                      <a:endParaRPr lang="en-US" sz="2000" b="0" i="0" u="none" strike="noStrike" noProof="0" dirty="0">
                        <a:solidFill>
                          <a:srgbClr val="000000"/>
                        </a:solidFill>
                        <a:latin typeface="Lato" panose="020F0502020204030203" pitchFamily="34" charset="77"/>
                      </a:endParaRPr>
                    </a:p>
                  </a:txBody>
                  <a:tcPr/>
                </a:tc>
                <a:tc>
                  <a:txBody>
                    <a:bodyPr/>
                    <a:lstStyle/>
                    <a:p>
                      <a:pPr lvl="0" algn="l">
                        <a:buNone/>
                      </a:pPr>
                      <a:r>
                        <a:rPr lang="en-US" sz="2000" u="none" strike="noStrike" noProof="0" dirty="0">
                          <a:latin typeface="Lato" panose="020F0502020204030203" pitchFamily="34" charset="77"/>
                        </a:rPr>
                        <a:t>Be able to replace/repair corrupted data</a:t>
                      </a:r>
                      <a:endParaRPr lang="en-US" dirty="0">
                        <a:latin typeface="Lato" panose="020F0502020204030203" pitchFamily="34" charset="77"/>
                      </a:endParaRPr>
                    </a:p>
                    <a:p>
                      <a:pPr lvl="0" algn="l">
                        <a:buNone/>
                      </a:pPr>
                      <a:endParaRPr lang="en-US" sz="2000" u="none" strike="noStrike" noProof="0" dirty="0">
                        <a:latin typeface="Lato" panose="020F0502020204030203" pitchFamily="34" charset="77"/>
                      </a:endParaRPr>
                    </a:p>
                    <a:p>
                      <a:pPr lvl="0" algn="l">
                        <a:buNone/>
                      </a:pPr>
                      <a:r>
                        <a:rPr lang="en-US" sz="2000" u="none" strike="noStrike" noProof="0" dirty="0">
                          <a:latin typeface="Lato" panose="020F0502020204030203" pitchFamily="34" charset="77"/>
                        </a:rPr>
                        <a:t>Create fixity information for stable project files</a:t>
                      </a:r>
                    </a:p>
                    <a:p>
                      <a:pPr lvl="0" algn="l">
                        <a:buNone/>
                      </a:pPr>
                      <a:endParaRPr lang="en-US" sz="2000" b="0" i="0" u="none" strike="noStrike" noProof="0" dirty="0">
                        <a:solidFill>
                          <a:srgbClr val="000000"/>
                        </a:solidFill>
                        <a:latin typeface="Lato" panose="020F0502020204030203" pitchFamily="34" charset="77"/>
                      </a:endParaRPr>
                    </a:p>
                  </a:txBody>
                  <a:tcPr/>
                </a:tc>
                <a:tc>
                  <a:txBody>
                    <a:bodyPr/>
                    <a:lstStyle/>
                    <a:p>
                      <a:pPr lvl="0" algn="l">
                        <a:buNone/>
                      </a:pPr>
                      <a:r>
                        <a:rPr lang="en-US" sz="2000" u="none" strike="noStrike" noProof="0" dirty="0">
                          <a:latin typeface="Lato" panose="020F0502020204030203" pitchFamily="34" charset="77"/>
                        </a:rPr>
                        <a:t>Check fixity of stable content at fixed intervals</a:t>
                      </a:r>
                      <a:endParaRPr lang="en-US" sz="2000" b="0" i="0" u="none" strike="noStrike" noProof="0" dirty="0">
                        <a:solidFill>
                          <a:srgbClr val="000000"/>
                        </a:solidFill>
                        <a:latin typeface="Lato" panose="020F0502020204030203" pitchFamily="34" charset="77"/>
                      </a:endParaRPr>
                    </a:p>
                  </a:txBody>
                  <a:tcPr/>
                </a:tc>
                <a:tc>
                  <a:txBody>
                    <a:bodyPr/>
                    <a:lstStyle/>
                    <a:p>
                      <a:pPr lvl="0" algn="l">
                        <a:buNone/>
                      </a:pPr>
                      <a:r>
                        <a:rPr lang="en-US" sz="2000" u="none" strike="noStrike" noProof="0" dirty="0">
                          <a:latin typeface="Lato" panose="020F0502020204030203" pitchFamily="34" charset="77"/>
                        </a:rPr>
                        <a:t>Check fixity of stable content in response to specific events or activities</a:t>
                      </a:r>
                      <a:endParaRPr lang="en-US" sz="2000" b="0" i="0" u="none" strike="noStrike" noProof="0" dirty="0">
                        <a:solidFill>
                          <a:srgbClr val="000000"/>
                        </a:solidFill>
                        <a:latin typeface="Lato" panose="020F0502020204030203" pitchFamily="34" charset="77"/>
                      </a:endParaRPr>
                    </a:p>
                  </a:txBody>
                  <a:tcPr/>
                </a:tc>
                <a:extLst>
                  <a:ext uri="{0D108BD9-81ED-4DB2-BD59-A6C34878D82A}">
                    <a16:rowId xmlns:a16="http://schemas.microsoft.com/office/drawing/2014/main" val="2582285115"/>
                  </a:ext>
                </a:extLst>
              </a:tr>
            </a:tbl>
          </a:graphicData>
        </a:graphic>
      </p:graphicFrame>
    </p:spTree>
    <p:extLst>
      <p:ext uri="{BB962C8B-B14F-4D97-AF65-F5344CB8AC3E}">
        <p14:creationId xmlns:p14="http://schemas.microsoft.com/office/powerpoint/2010/main" val="362207436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latin typeface="Lato" charset="0"/>
                <a:ea typeface="Lato" charset="0"/>
                <a:cs typeface="Lato" charset="0"/>
              </a:rPr>
              <a:t>Module C5</a:t>
            </a:r>
            <a:br>
              <a:rPr lang="en-US" sz="3200" dirty="0">
                <a:latin typeface="Lato" charset="0"/>
                <a:ea typeface="Lato" charset="0"/>
                <a:cs typeface="Lato" charset="0"/>
              </a:rPr>
            </a:br>
            <a:br>
              <a:rPr lang="en-US" sz="3200" dirty="0">
                <a:latin typeface="Lato" charset="0"/>
                <a:ea typeface="Lato" charset="0"/>
                <a:cs typeface="Lato" charset="0"/>
              </a:rPr>
            </a:br>
            <a:r>
              <a:rPr lang="en-US" sz="3200" dirty="0">
                <a:latin typeface="Lato" charset="0"/>
                <a:ea typeface="Lato" charset="0"/>
                <a:cs typeface="Lato" charset="0"/>
              </a:rPr>
              <a:t>Digital Sustainability Action Plan</a:t>
            </a:r>
          </a:p>
        </p:txBody>
      </p:sp>
      <p:sp>
        <p:nvSpPr>
          <p:cNvPr id="3" name="Content Placeholder 2"/>
          <p:cNvSpPr>
            <a:spLocks noGrp="1"/>
          </p:cNvSpPr>
          <p:nvPr>
            <p:ph idx="1"/>
          </p:nvPr>
        </p:nvSpPr>
        <p:spPr>
          <a:xfrm>
            <a:off x="3869268" y="864107"/>
            <a:ext cx="7315200" cy="5388411"/>
          </a:xfrm>
        </p:spPr>
        <p:txBody>
          <a:bodyPr>
            <a:normAutofit/>
          </a:bodyPr>
          <a:lstStyle/>
          <a:p>
            <a:pPr marL="0" indent="0">
              <a:buNone/>
            </a:pPr>
            <a:r>
              <a:rPr lang="en-US" dirty="0">
                <a:latin typeface="Lato" panose="020F0502020204030203" pitchFamily="34" charset="77"/>
              </a:rPr>
              <a:t>Identify the following pieces of information for each of the six sustainability areas:</a:t>
            </a:r>
          </a:p>
          <a:p>
            <a:pPr marL="280988" indent="-182563">
              <a:spcBef>
                <a:spcPts val="600"/>
              </a:spcBef>
            </a:pPr>
            <a:r>
              <a:rPr lang="en-US" dirty="0">
                <a:latin typeface="Lato" panose="020F0502020204030203" pitchFamily="34" charset="77"/>
              </a:rPr>
              <a:t>Your chosen level of sustainability and the rationale for your decision;</a:t>
            </a:r>
          </a:p>
          <a:p>
            <a:pPr marL="280988" indent="-182563">
              <a:spcBef>
                <a:spcPts val="600"/>
              </a:spcBef>
            </a:pPr>
            <a:r>
              <a:rPr lang="en-US" dirty="0">
                <a:latin typeface="Lato" panose="020F0502020204030203" pitchFamily="34" charset="77"/>
              </a:rPr>
              <a:t>The anticipated timeframe for attaining that sustainability level;</a:t>
            </a:r>
          </a:p>
          <a:p>
            <a:pPr marL="280988" indent="-182563">
              <a:spcBef>
                <a:spcPts val="600"/>
              </a:spcBef>
            </a:pPr>
            <a:r>
              <a:rPr lang="en-US" dirty="0">
                <a:latin typeface="Lato" panose="020F0502020204030203" pitchFamily="34" charset="77"/>
              </a:rPr>
              <a:t>A catalog of individual actions you will take to reach your chosen level;</a:t>
            </a:r>
          </a:p>
          <a:p>
            <a:pPr marL="280988" indent="-182563">
              <a:spcBef>
                <a:spcPts val="600"/>
              </a:spcBef>
            </a:pPr>
            <a:r>
              <a:rPr lang="en-US" dirty="0">
                <a:latin typeface="Lato" panose="020F0502020204030203" pitchFamily="34" charset="77"/>
              </a:rPr>
              <a:t>Specific team members who will be responsible for each of these sustainability actions;</a:t>
            </a:r>
          </a:p>
          <a:p>
            <a:pPr marL="280988" indent="-182563">
              <a:spcBef>
                <a:spcPts val="600"/>
              </a:spcBef>
            </a:pPr>
            <a:r>
              <a:rPr lang="en-US" dirty="0">
                <a:latin typeface="Lato" panose="020F0502020204030203" pitchFamily="34" charset="77"/>
              </a:rPr>
              <a:t>A timeframe for completion of each action (should be fewer than three years).</a:t>
            </a:r>
          </a:p>
          <a:p>
            <a:pPr marL="0" indent="0">
              <a:buNone/>
            </a:pPr>
            <a:r>
              <a:rPr lang="en-US" dirty="0">
                <a:latin typeface="Lato" panose="020F0502020204030203" pitchFamily="34" charset="77"/>
              </a:rPr>
              <a:t>It is worth noting that when you construct your catalog of sustainability actions, you should be aiming for tasks that are achievable within the next three years—that is, in the period before you run the STSR again, or your project reaches retirement, whichever comes first. </a:t>
            </a:r>
          </a:p>
        </p:txBody>
      </p:sp>
    </p:spTree>
    <p:extLst>
      <p:ext uri="{BB962C8B-B14F-4D97-AF65-F5344CB8AC3E}">
        <p14:creationId xmlns:p14="http://schemas.microsoft.com/office/powerpoint/2010/main" val="188243824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D56F454-9DDD-AF49-868D-663FB018CF77}"/>
              </a:ext>
            </a:extLst>
          </p:cNvPr>
          <p:cNvSpPr>
            <a:spLocks noGrp="1"/>
          </p:cNvSpPr>
          <p:nvPr>
            <p:ph type="title"/>
          </p:nvPr>
        </p:nvSpPr>
        <p:spPr/>
        <p:txBody>
          <a:bodyPr>
            <a:normAutofit/>
          </a:bodyPr>
          <a:lstStyle/>
          <a:p>
            <a:r>
              <a:rPr lang="en-US" sz="4000" b="1" dirty="0">
                <a:latin typeface="Lato" panose="020F0502020204030203" pitchFamily="34" charset="77"/>
              </a:rPr>
              <a:t>Congrats!</a:t>
            </a:r>
          </a:p>
        </p:txBody>
      </p:sp>
      <p:sp>
        <p:nvSpPr>
          <p:cNvPr id="5" name="Content Placeholder 4">
            <a:extLst>
              <a:ext uri="{FF2B5EF4-FFF2-40B4-BE49-F238E27FC236}">
                <a16:creationId xmlns:a16="http://schemas.microsoft.com/office/drawing/2014/main" id="{A83FF314-D176-E343-B1FE-041491956D31}"/>
              </a:ext>
            </a:extLst>
          </p:cNvPr>
          <p:cNvSpPr>
            <a:spLocks noGrp="1"/>
          </p:cNvSpPr>
          <p:nvPr>
            <p:ph idx="1"/>
          </p:nvPr>
        </p:nvSpPr>
        <p:spPr/>
        <p:txBody>
          <a:bodyPr>
            <a:normAutofit/>
          </a:bodyPr>
          <a:lstStyle/>
          <a:p>
            <a:pPr marL="0" indent="0">
              <a:buNone/>
            </a:pPr>
            <a:r>
              <a:rPr lang="en-US" sz="2800" dirty="0">
                <a:latin typeface="Lato" panose="020F0502020204030203" pitchFamily="34" charset="77"/>
              </a:rPr>
              <a:t>You’ve worked through the Socio-Technical Sustainability Roadmap for this iteration. </a:t>
            </a:r>
          </a:p>
          <a:p>
            <a:pPr marL="0" indent="0">
              <a:buNone/>
            </a:pPr>
            <a:endParaRPr lang="en-US" sz="2800" dirty="0">
              <a:latin typeface="Lato" panose="020F0502020204030203" pitchFamily="34" charset="77"/>
            </a:endParaRPr>
          </a:p>
          <a:p>
            <a:pPr marL="0" indent="0">
              <a:buNone/>
            </a:pPr>
            <a:r>
              <a:rPr lang="en-US" sz="2800" dirty="0">
                <a:latin typeface="Lato" panose="020F0502020204030203" pitchFamily="34" charset="77"/>
              </a:rPr>
              <a:t>We will see you again in three years…that is, unless your project is scheduled to retire before then!</a:t>
            </a:r>
          </a:p>
        </p:txBody>
      </p:sp>
    </p:spTree>
    <p:extLst>
      <p:ext uri="{BB962C8B-B14F-4D97-AF65-F5344CB8AC3E}">
        <p14:creationId xmlns:p14="http://schemas.microsoft.com/office/powerpoint/2010/main" val="244685105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D56F454-9DDD-AF49-868D-663FB018CF77}"/>
              </a:ext>
            </a:extLst>
          </p:cNvPr>
          <p:cNvSpPr>
            <a:spLocks noGrp="1"/>
          </p:cNvSpPr>
          <p:nvPr>
            <p:ph type="title"/>
          </p:nvPr>
        </p:nvSpPr>
        <p:spPr/>
        <p:txBody>
          <a:bodyPr/>
          <a:lstStyle/>
          <a:p>
            <a:r>
              <a:rPr lang="en-US" dirty="0">
                <a:latin typeface="Lato" panose="020F0502020204030203" pitchFamily="34" charset="77"/>
              </a:rPr>
              <a:t>Wrap-Up</a:t>
            </a:r>
            <a:r>
              <a:rPr lang="en-US" dirty="0">
                <a:latin typeface="Lato"/>
              </a:rPr>
              <a:t> &amp; Group Reflection</a:t>
            </a:r>
            <a:endParaRPr lang="en-US" dirty="0">
              <a:latin typeface="Lato" panose="020F0502020204030203" pitchFamily="34" charset="77"/>
            </a:endParaRPr>
          </a:p>
        </p:txBody>
      </p:sp>
      <p:sp>
        <p:nvSpPr>
          <p:cNvPr id="5" name="Content Placeholder 4">
            <a:extLst>
              <a:ext uri="{FF2B5EF4-FFF2-40B4-BE49-F238E27FC236}">
                <a16:creationId xmlns:a16="http://schemas.microsoft.com/office/drawing/2014/main" id="{A83FF314-D176-E343-B1FE-041491956D31}"/>
              </a:ext>
            </a:extLst>
          </p:cNvPr>
          <p:cNvSpPr>
            <a:spLocks noGrp="1"/>
          </p:cNvSpPr>
          <p:nvPr>
            <p:ph idx="1"/>
          </p:nvPr>
        </p:nvSpPr>
        <p:spPr/>
        <p:txBody>
          <a:bodyPr>
            <a:normAutofit/>
          </a:bodyPr>
          <a:lstStyle/>
          <a:p>
            <a:pPr marL="0" indent="0">
              <a:buNone/>
            </a:pPr>
            <a:r>
              <a:rPr lang="en-US" sz="2400" dirty="0">
                <a:latin typeface="Lato" panose="020F0502020204030203" pitchFamily="34" charset="77"/>
              </a:rPr>
              <a:t>Once you have completed this work, make sure that you store the documentation for this, and all other, Roadmap modules in one of your reliable sites of project documentation. </a:t>
            </a:r>
          </a:p>
          <a:p>
            <a:pPr marL="0" indent="0">
              <a:buNone/>
            </a:pPr>
            <a:endParaRPr lang="en-US" sz="2400" dirty="0">
              <a:latin typeface="Lato" panose="020F0502020204030203" pitchFamily="34" charset="77"/>
            </a:endParaRPr>
          </a:p>
          <a:p>
            <a:pPr marL="0" indent="0">
              <a:buNone/>
            </a:pPr>
            <a:r>
              <a:rPr lang="en-US" sz="2400" dirty="0">
                <a:latin typeface="Lato" panose="020F0502020204030203" pitchFamily="34" charset="77"/>
              </a:rPr>
              <a:t>Your current and future project team members will thank you.</a:t>
            </a:r>
          </a:p>
        </p:txBody>
      </p:sp>
    </p:spTree>
    <p:extLst>
      <p:ext uri="{BB962C8B-B14F-4D97-AF65-F5344CB8AC3E}">
        <p14:creationId xmlns:p14="http://schemas.microsoft.com/office/powerpoint/2010/main" val="161114529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D56F454-9DDD-AF49-868D-663FB018CF77}"/>
              </a:ext>
            </a:extLst>
          </p:cNvPr>
          <p:cNvSpPr>
            <a:spLocks noGrp="1"/>
          </p:cNvSpPr>
          <p:nvPr>
            <p:ph type="title"/>
          </p:nvPr>
        </p:nvSpPr>
        <p:spPr/>
        <p:txBody>
          <a:bodyPr/>
          <a:lstStyle/>
          <a:p>
            <a:r>
              <a:rPr lang="en-US" dirty="0">
                <a:latin typeface="Lato" panose="020F0502020204030203" pitchFamily="34" charset="77"/>
              </a:rPr>
              <a:t>Knowing what you know now…</a:t>
            </a:r>
          </a:p>
        </p:txBody>
      </p:sp>
      <p:sp>
        <p:nvSpPr>
          <p:cNvPr id="5" name="Content Placeholder 4">
            <a:extLst>
              <a:ext uri="{FF2B5EF4-FFF2-40B4-BE49-F238E27FC236}">
                <a16:creationId xmlns:a16="http://schemas.microsoft.com/office/drawing/2014/main" id="{A83FF314-D176-E343-B1FE-041491956D31}"/>
              </a:ext>
            </a:extLst>
          </p:cNvPr>
          <p:cNvSpPr>
            <a:spLocks noGrp="1"/>
          </p:cNvSpPr>
          <p:nvPr>
            <p:ph idx="1"/>
          </p:nvPr>
        </p:nvSpPr>
        <p:spPr/>
        <p:txBody>
          <a:bodyPr anchor="ctr">
            <a:normAutofit/>
          </a:bodyPr>
          <a:lstStyle/>
          <a:p>
            <a:pPr marL="0" indent="0" algn="ctr">
              <a:buNone/>
            </a:pPr>
            <a:r>
              <a:rPr lang="en-US" sz="4000" b="1" dirty="0">
                <a:latin typeface="Lato" panose="020F0502020204030203" pitchFamily="34" charset="77"/>
              </a:rPr>
              <a:t>What </a:t>
            </a:r>
            <a:r>
              <a:rPr lang="en-US" sz="4000" b="1" i="1" dirty="0">
                <a:latin typeface="Lato" panose="020F0502020204030203" pitchFamily="34" charset="77"/>
              </a:rPr>
              <a:t>is </a:t>
            </a:r>
            <a:r>
              <a:rPr lang="en-US" sz="4000" b="1" dirty="0">
                <a:latin typeface="Lato" panose="020F0502020204030203" pitchFamily="34" charset="77"/>
              </a:rPr>
              <a:t>DH Sustainability?</a:t>
            </a:r>
          </a:p>
        </p:txBody>
      </p:sp>
    </p:spTree>
    <p:extLst>
      <p:ext uri="{BB962C8B-B14F-4D97-AF65-F5344CB8AC3E}">
        <p14:creationId xmlns:p14="http://schemas.microsoft.com/office/powerpoint/2010/main" val="18565737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Lato" charset="0"/>
                <a:ea typeface="Lato" charset="0"/>
                <a:cs typeface="Lato" charset="0"/>
              </a:rPr>
              <a:t>Overview</a:t>
            </a:r>
          </a:p>
        </p:txBody>
      </p:sp>
      <p:sp>
        <p:nvSpPr>
          <p:cNvPr id="3" name="Content Placeholder 2"/>
          <p:cNvSpPr>
            <a:spLocks noGrp="1"/>
          </p:cNvSpPr>
          <p:nvPr>
            <p:ph idx="1"/>
          </p:nvPr>
        </p:nvSpPr>
        <p:spPr/>
        <p:txBody>
          <a:bodyPr>
            <a:normAutofit/>
          </a:bodyPr>
          <a:lstStyle/>
          <a:p>
            <a:pPr marL="0" indent="0">
              <a:buNone/>
            </a:pPr>
            <a:r>
              <a:rPr lang="en-US" sz="2400" b="1" dirty="0">
                <a:latin typeface="Lato" panose="020F0502020204030203" pitchFamily="34" charset="77"/>
              </a:rPr>
              <a:t>Socio-Technical Sustainability Roadmap</a:t>
            </a:r>
          </a:p>
          <a:p>
            <a:pPr marL="0" indent="0">
              <a:buNone/>
            </a:pPr>
            <a:r>
              <a:rPr lang="en-US" sz="2400" b="1" dirty="0">
                <a:latin typeface="Lato" panose="020F0502020204030203" pitchFamily="34" charset="77"/>
                <a:hlinkClick r:id="rId3"/>
              </a:rPr>
              <a:t>http://sustainingdh.net</a:t>
            </a:r>
            <a:r>
              <a:rPr lang="en-US" sz="2400" b="1" dirty="0">
                <a:latin typeface="Lato" panose="020F0502020204030203" pitchFamily="34" charset="77"/>
              </a:rPr>
              <a:t> </a:t>
            </a:r>
            <a:br>
              <a:rPr lang="en-US" sz="2400" b="1" dirty="0">
                <a:latin typeface="Lato" panose="020F0502020204030203" pitchFamily="34" charset="77"/>
              </a:rPr>
            </a:br>
            <a:endParaRPr lang="en-US" b="1" dirty="0">
              <a:latin typeface="Lato" panose="020F0502020204030203" pitchFamily="34" charset="77"/>
            </a:endParaRPr>
          </a:p>
          <a:p>
            <a:r>
              <a:rPr lang="en-US" dirty="0">
                <a:latin typeface="Lato" panose="020F0502020204030203" pitchFamily="34" charset="77"/>
              </a:rPr>
              <a:t>Different modules will take different lengths of time depending on current phase of development.</a:t>
            </a:r>
          </a:p>
          <a:p>
            <a:endParaRPr lang="en-US" dirty="0">
              <a:latin typeface="Lato" panose="020F0502020204030203" pitchFamily="34" charset="77"/>
            </a:endParaRPr>
          </a:p>
          <a:p>
            <a:r>
              <a:rPr lang="en-US" dirty="0">
                <a:latin typeface="Lato" panose="020F0502020204030203" pitchFamily="34" charset="77"/>
              </a:rPr>
              <a:t>This is the beginning of an ongoing process. After you leave this workshop, you will continue to refine, enrich, and implement your findings.</a:t>
            </a:r>
            <a:br>
              <a:rPr lang="en-US" dirty="0">
                <a:latin typeface="Lato" panose="020F0502020204030203" pitchFamily="34" charset="77"/>
              </a:rPr>
            </a:br>
            <a:endParaRPr lang="en-US" dirty="0">
              <a:latin typeface="Lato" panose="020F0502020204030203" pitchFamily="34" charset="77"/>
            </a:endParaRPr>
          </a:p>
          <a:p>
            <a:r>
              <a:rPr lang="en-US" dirty="0">
                <a:latin typeface="Lato" panose="020F0502020204030203" pitchFamily="34" charset="77"/>
              </a:rPr>
              <a:t>We will be taking you through the STSR, which offers a comprehensive view of project sustainability that includes both the social and technological spheres.</a:t>
            </a:r>
            <a:endParaRPr lang="en-US" dirty="0"/>
          </a:p>
        </p:txBody>
      </p:sp>
    </p:spTree>
    <p:extLst>
      <p:ext uri="{BB962C8B-B14F-4D97-AF65-F5344CB8AC3E}">
        <p14:creationId xmlns:p14="http://schemas.microsoft.com/office/powerpoint/2010/main" val="51082914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D56F454-9DDD-AF49-868D-663FB018CF77}"/>
              </a:ext>
            </a:extLst>
          </p:cNvPr>
          <p:cNvSpPr>
            <a:spLocks noGrp="1"/>
          </p:cNvSpPr>
          <p:nvPr>
            <p:ph type="title"/>
          </p:nvPr>
        </p:nvSpPr>
        <p:spPr/>
        <p:txBody>
          <a:bodyPr/>
          <a:lstStyle/>
          <a:p>
            <a:r>
              <a:rPr lang="en-US" dirty="0">
                <a:latin typeface="Lato" panose="020F0502020204030203" pitchFamily="34" charset="77"/>
              </a:rPr>
              <a:t>Knowing what you know now…</a:t>
            </a:r>
          </a:p>
        </p:txBody>
      </p:sp>
      <p:sp>
        <p:nvSpPr>
          <p:cNvPr id="5" name="Content Placeholder 4">
            <a:extLst>
              <a:ext uri="{FF2B5EF4-FFF2-40B4-BE49-F238E27FC236}">
                <a16:creationId xmlns:a16="http://schemas.microsoft.com/office/drawing/2014/main" id="{A83FF314-D176-E343-B1FE-041491956D31}"/>
              </a:ext>
            </a:extLst>
          </p:cNvPr>
          <p:cNvSpPr>
            <a:spLocks noGrp="1"/>
          </p:cNvSpPr>
          <p:nvPr>
            <p:ph idx="1"/>
          </p:nvPr>
        </p:nvSpPr>
        <p:spPr/>
        <p:txBody>
          <a:bodyPr anchor="ctr">
            <a:normAutofit/>
          </a:bodyPr>
          <a:lstStyle/>
          <a:p>
            <a:pPr marL="0" indent="0" algn="ctr">
              <a:buNone/>
            </a:pPr>
            <a:r>
              <a:rPr lang="en-US" sz="4000" b="1" dirty="0">
                <a:latin typeface="Lato" panose="020F0502020204030203" pitchFamily="34" charset="77"/>
              </a:rPr>
              <a:t>What were the common Sustainability Red Flags?</a:t>
            </a:r>
          </a:p>
        </p:txBody>
      </p:sp>
    </p:spTree>
    <p:extLst>
      <p:ext uri="{BB962C8B-B14F-4D97-AF65-F5344CB8AC3E}">
        <p14:creationId xmlns:p14="http://schemas.microsoft.com/office/powerpoint/2010/main" val="250224743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D56F454-9DDD-AF49-868D-663FB018CF77}"/>
              </a:ext>
            </a:extLst>
          </p:cNvPr>
          <p:cNvSpPr>
            <a:spLocks noGrp="1"/>
          </p:cNvSpPr>
          <p:nvPr>
            <p:ph type="title"/>
          </p:nvPr>
        </p:nvSpPr>
        <p:spPr/>
        <p:txBody>
          <a:bodyPr/>
          <a:lstStyle/>
          <a:p>
            <a:endParaRPr lang="en-US" dirty="0">
              <a:latin typeface="Lato" panose="020F0502020204030203" pitchFamily="34" charset="77"/>
            </a:endParaRPr>
          </a:p>
        </p:txBody>
      </p:sp>
      <p:sp>
        <p:nvSpPr>
          <p:cNvPr id="5" name="Content Placeholder 4">
            <a:extLst>
              <a:ext uri="{FF2B5EF4-FFF2-40B4-BE49-F238E27FC236}">
                <a16:creationId xmlns:a16="http://schemas.microsoft.com/office/drawing/2014/main" id="{A83FF314-D176-E343-B1FE-041491956D31}"/>
              </a:ext>
            </a:extLst>
          </p:cNvPr>
          <p:cNvSpPr>
            <a:spLocks noGrp="1"/>
          </p:cNvSpPr>
          <p:nvPr>
            <p:ph idx="1"/>
          </p:nvPr>
        </p:nvSpPr>
        <p:spPr/>
        <p:txBody>
          <a:bodyPr anchor="ctr">
            <a:normAutofit/>
          </a:bodyPr>
          <a:lstStyle/>
          <a:p>
            <a:pPr marL="0" indent="0" algn="ctr">
              <a:buNone/>
            </a:pPr>
            <a:r>
              <a:rPr lang="en-US" sz="4000" b="1">
                <a:latin typeface="Lato" panose="020F0502020204030203" pitchFamily="34" charset="77"/>
              </a:rPr>
              <a:t>Thank You </a:t>
            </a:r>
            <a:r>
              <a:rPr lang="en-US" sz="4000" b="1" dirty="0">
                <a:latin typeface="Lato" panose="020F0502020204030203" pitchFamily="34" charset="77"/>
              </a:rPr>
              <a:t>and Good Luck!!</a:t>
            </a:r>
          </a:p>
        </p:txBody>
      </p:sp>
    </p:spTree>
    <p:extLst>
      <p:ext uri="{BB962C8B-B14F-4D97-AF65-F5344CB8AC3E}">
        <p14:creationId xmlns:p14="http://schemas.microsoft.com/office/powerpoint/2010/main" val="37666237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Lato" charset="0"/>
                <a:ea typeface="Lato" charset="0"/>
                <a:cs typeface="Lato" charset="0"/>
              </a:rPr>
              <a:t>Overview</a:t>
            </a:r>
          </a:p>
        </p:txBody>
      </p:sp>
      <p:sp>
        <p:nvSpPr>
          <p:cNvPr id="3" name="Content Placeholder 2"/>
          <p:cNvSpPr>
            <a:spLocks noGrp="1"/>
          </p:cNvSpPr>
          <p:nvPr>
            <p:ph idx="1"/>
          </p:nvPr>
        </p:nvSpPr>
        <p:spPr/>
        <p:txBody>
          <a:bodyPr/>
          <a:lstStyle/>
          <a:p>
            <a:pPr marL="0" indent="0">
              <a:buNone/>
            </a:pPr>
            <a:r>
              <a:rPr lang="en-US" dirty="0">
                <a:latin typeface="Lato" panose="020F0502020204030203" pitchFamily="34" charset="77"/>
              </a:rPr>
              <a:t>The Socio-Technical Sustainability Roadmap is a module-based workshop intended to help you and your team approach the seemingly daunting task of sustaining your web-based, user-facing, digital humanities project over time. We have organized these modules into three sections: </a:t>
            </a:r>
          </a:p>
          <a:p>
            <a:pPr marL="0" indent="0">
              <a:buNone/>
            </a:pPr>
            <a:endParaRPr lang="en-US" dirty="0">
              <a:latin typeface="Lato" panose="020F0502020204030203" pitchFamily="34" charset="77"/>
            </a:endParaRPr>
          </a:p>
          <a:p>
            <a:pPr marL="0" indent="0">
              <a:buNone/>
            </a:pPr>
            <a:r>
              <a:rPr lang="en-US" b="1" dirty="0">
                <a:latin typeface="Lato" panose="020F0502020204030203" pitchFamily="34" charset="77"/>
              </a:rPr>
              <a:t>Section A </a:t>
            </a:r>
            <a:r>
              <a:rPr lang="en-US" dirty="0">
                <a:latin typeface="Lato" panose="020F0502020204030203" pitchFamily="34" charset="77"/>
              </a:rPr>
              <a:t>helps you scope your project, its vision, and sustainability goals.</a:t>
            </a:r>
          </a:p>
          <a:p>
            <a:pPr marL="0" indent="0">
              <a:buNone/>
            </a:pPr>
            <a:endParaRPr lang="en-US" dirty="0">
              <a:latin typeface="Lato" panose="020F0502020204030203" pitchFamily="34" charset="77"/>
            </a:endParaRPr>
          </a:p>
          <a:p>
            <a:pPr marL="0" indent="0">
              <a:buNone/>
            </a:pPr>
            <a:r>
              <a:rPr lang="en-US" b="1" dirty="0">
                <a:latin typeface="Lato" panose="020F0502020204030203" pitchFamily="34" charset="77"/>
              </a:rPr>
              <a:t>Section B </a:t>
            </a:r>
            <a:r>
              <a:rPr lang="en-US" dirty="0">
                <a:latin typeface="Lato" panose="020F0502020204030203" pitchFamily="34" charset="77"/>
              </a:rPr>
              <a:t>provides templates for documenting the staff, technologies, and funding on which your project relies. </a:t>
            </a:r>
          </a:p>
          <a:p>
            <a:pPr marL="0" indent="0">
              <a:buNone/>
            </a:pPr>
            <a:endParaRPr lang="en-US" dirty="0">
              <a:latin typeface="Lato" panose="020F0502020204030203" pitchFamily="34" charset="77"/>
            </a:endParaRPr>
          </a:p>
          <a:p>
            <a:pPr marL="0" indent="0">
              <a:buNone/>
            </a:pPr>
            <a:r>
              <a:rPr lang="en-US" b="1" dirty="0">
                <a:latin typeface="Lato" panose="020F0502020204030203" pitchFamily="34" charset="77"/>
              </a:rPr>
              <a:t>Section C </a:t>
            </a:r>
            <a:r>
              <a:rPr lang="en-US" dirty="0">
                <a:latin typeface="Lato" panose="020F0502020204030203" pitchFamily="34" charset="77"/>
              </a:rPr>
              <a:t>helps you create a list of concrete sustainability actions to be taken.</a:t>
            </a:r>
          </a:p>
        </p:txBody>
      </p:sp>
    </p:spTree>
    <p:extLst>
      <p:ext uri="{BB962C8B-B14F-4D97-AF65-F5344CB8AC3E}">
        <p14:creationId xmlns:p14="http://schemas.microsoft.com/office/powerpoint/2010/main" val="12670549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68E21A-D6FF-DD48-9D0E-AD4DD80B418C}"/>
              </a:ext>
            </a:extLst>
          </p:cNvPr>
          <p:cNvSpPr>
            <a:spLocks noGrp="1"/>
          </p:cNvSpPr>
          <p:nvPr>
            <p:ph type="title"/>
          </p:nvPr>
        </p:nvSpPr>
        <p:spPr/>
        <p:txBody>
          <a:bodyPr/>
          <a:lstStyle/>
          <a:p>
            <a:r>
              <a:rPr lang="en-US" dirty="0">
                <a:latin typeface="Lato" panose="020F0502020204030203" pitchFamily="34" charset="77"/>
              </a:rPr>
              <a:t>What will you leave with?</a:t>
            </a:r>
          </a:p>
        </p:txBody>
      </p:sp>
      <p:sp>
        <p:nvSpPr>
          <p:cNvPr id="4" name="Text Placeholder 3">
            <a:extLst>
              <a:ext uri="{FF2B5EF4-FFF2-40B4-BE49-F238E27FC236}">
                <a16:creationId xmlns:a16="http://schemas.microsoft.com/office/drawing/2014/main" id="{273658DB-C339-724C-829A-E2ECB5CABAE6}"/>
              </a:ext>
            </a:extLst>
          </p:cNvPr>
          <p:cNvSpPr>
            <a:spLocks noGrp="1"/>
          </p:cNvSpPr>
          <p:nvPr>
            <p:ph type="body" idx="1"/>
          </p:nvPr>
        </p:nvSpPr>
        <p:spPr>
          <a:xfrm>
            <a:off x="3867912" y="855044"/>
            <a:ext cx="3474720" cy="537585"/>
          </a:xfrm>
        </p:spPr>
        <p:txBody>
          <a:bodyPr/>
          <a:lstStyle/>
          <a:p>
            <a:r>
              <a:rPr lang="en-US" dirty="0">
                <a:latin typeface="Lato" panose="020F0502020204030203" pitchFamily="34" charset="77"/>
              </a:rPr>
              <a:t>Awareness</a:t>
            </a:r>
          </a:p>
        </p:txBody>
      </p:sp>
      <p:sp>
        <p:nvSpPr>
          <p:cNvPr id="5" name="Content Placeholder 4">
            <a:extLst>
              <a:ext uri="{FF2B5EF4-FFF2-40B4-BE49-F238E27FC236}">
                <a16:creationId xmlns:a16="http://schemas.microsoft.com/office/drawing/2014/main" id="{EA5FDA1B-89DB-A443-B7C4-F00AB4636B3C}"/>
              </a:ext>
            </a:extLst>
          </p:cNvPr>
          <p:cNvSpPr>
            <a:spLocks noGrp="1"/>
          </p:cNvSpPr>
          <p:nvPr>
            <p:ph sz="half" idx="2"/>
          </p:nvPr>
        </p:nvSpPr>
        <p:spPr>
          <a:xfrm>
            <a:off x="3867912" y="1392629"/>
            <a:ext cx="3474720" cy="4711288"/>
          </a:xfrm>
        </p:spPr>
        <p:txBody>
          <a:bodyPr anchor="ctr">
            <a:normAutofit/>
          </a:bodyPr>
          <a:lstStyle/>
          <a:p>
            <a:pPr>
              <a:buFont typeface="Arial" panose="020B0604020202020204" pitchFamily="34" charset="0"/>
              <a:buChar char="•"/>
            </a:pPr>
            <a:r>
              <a:rPr lang="en-US" dirty="0">
                <a:latin typeface="Lato" panose="020F0502020204030203" pitchFamily="34" charset="77"/>
              </a:rPr>
              <a:t>…of how your project’s scope and intellectual goals relate to your overall sustainability goals</a:t>
            </a:r>
          </a:p>
          <a:p>
            <a:pPr>
              <a:buFont typeface="Arial" panose="020B0604020202020204" pitchFamily="34" charset="0"/>
              <a:buChar char="•"/>
            </a:pPr>
            <a:r>
              <a:rPr lang="en-US" dirty="0">
                <a:latin typeface="Lato" panose="020F0502020204030203" pitchFamily="34" charset="77"/>
              </a:rPr>
              <a:t>…of the various people and technologies on which your project depends, how they are connected, and how they are funded</a:t>
            </a:r>
          </a:p>
          <a:p>
            <a:pPr>
              <a:buFont typeface="Arial" panose="020B0604020202020204" pitchFamily="34" charset="0"/>
              <a:buChar char="•"/>
            </a:pPr>
            <a:r>
              <a:rPr lang="en-US" dirty="0">
                <a:latin typeface="Lato" panose="020F0502020204030203" pitchFamily="34" charset="77"/>
              </a:rPr>
              <a:t>…of knowledges that contribute to digital sustainability and specific tasks that can be taken to support your project over time</a:t>
            </a:r>
          </a:p>
        </p:txBody>
      </p:sp>
      <p:sp>
        <p:nvSpPr>
          <p:cNvPr id="6" name="Text Placeholder 5">
            <a:extLst>
              <a:ext uri="{FF2B5EF4-FFF2-40B4-BE49-F238E27FC236}">
                <a16:creationId xmlns:a16="http://schemas.microsoft.com/office/drawing/2014/main" id="{A85C5877-1EAB-C64E-9E0D-3E3A615A9F68}"/>
              </a:ext>
            </a:extLst>
          </p:cNvPr>
          <p:cNvSpPr>
            <a:spLocks noGrp="1"/>
          </p:cNvSpPr>
          <p:nvPr>
            <p:ph type="body" sz="quarter" idx="3"/>
          </p:nvPr>
        </p:nvSpPr>
        <p:spPr>
          <a:xfrm>
            <a:off x="7818463" y="855044"/>
            <a:ext cx="3474720" cy="537585"/>
          </a:xfrm>
        </p:spPr>
        <p:txBody>
          <a:bodyPr/>
          <a:lstStyle/>
          <a:p>
            <a:r>
              <a:rPr lang="en-US" dirty="0">
                <a:latin typeface="Lato" panose="020F0502020204030203" pitchFamily="34" charset="77"/>
              </a:rPr>
              <a:t>Documentation</a:t>
            </a:r>
          </a:p>
        </p:txBody>
      </p:sp>
      <p:sp>
        <p:nvSpPr>
          <p:cNvPr id="7" name="Content Placeholder 6">
            <a:extLst>
              <a:ext uri="{FF2B5EF4-FFF2-40B4-BE49-F238E27FC236}">
                <a16:creationId xmlns:a16="http://schemas.microsoft.com/office/drawing/2014/main" id="{FD76117D-651A-4147-806D-3D16A329A0AC}"/>
              </a:ext>
            </a:extLst>
          </p:cNvPr>
          <p:cNvSpPr>
            <a:spLocks noGrp="1"/>
          </p:cNvSpPr>
          <p:nvPr>
            <p:ph sz="quarter" idx="4"/>
          </p:nvPr>
        </p:nvSpPr>
        <p:spPr>
          <a:xfrm>
            <a:off x="7818463" y="1392629"/>
            <a:ext cx="3474720" cy="4561667"/>
          </a:xfrm>
        </p:spPr>
        <p:txBody>
          <a:bodyPr anchor="ctr">
            <a:normAutofit fontScale="85000" lnSpcReduction="10000"/>
          </a:bodyPr>
          <a:lstStyle/>
          <a:p>
            <a:pPr>
              <a:buFont typeface="Arial" panose="020B0604020202020204" pitchFamily="34" charset="0"/>
              <a:buChar char="•"/>
            </a:pPr>
            <a:r>
              <a:rPr lang="en-US" dirty="0">
                <a:latin typeface="Lato" panose="020F0502020204030203" pitchFamily="34" charset="77"/>
              </a:rPr>
              <a:t>A list of your sites of production</a:t>
            </a:r>
          </a:p>
          <a:p>
            <a:pPr>
              <a:buFont typeface="Arial" panose="020B0604020202020204" pitchFamily="34" charset="0"/>
              <a:buChar char="•"/>
            </a:pPr>
            <a:r>
              <a:rPr lang="en-US" dirty="0">
                <a:latin typeface="Lato" panose="020F0502020204030203" pitchFamily="34" charset="77"/>
              </a:rPr>
              <a:t>A description of your designated communities and significant properties</a:t>
            </a:r>
          </a:p>
          <a:p>
            <a:pPr>
              <a:buFont typeface="Arial" panose="020B0604020202020204" pitchFamily="34" charset="0"/>
              <a:buChar char="•"/>
            </a:pPr>
            <a:r>
              <a:rPr lang="en-US" dirty="0">
                <a:latin typeface="Lato" panose="020F0502020204030203" pitchFamily="34" charset="77"/>
              </a:rPr>
              <a:t>An inventory of your reliable sites of project documentation</a:t>
            </a:r>
          </a:p>
          <a:p>
            <a:pPr>
              <a:buFont typeface="Arial" panose="020B0604020202020204" pitchFamily="34" charset="0"/>
              <a:buChar char="•"/>
            </a:pPr>
            <a:r>
              <a:rPr lang="en-US" dirty="0">
                <a:latin typeface="Lato" panose="020F0502020204030203" pitchFamily="34" charset="77"/>
              </a:rPr>
              <a:t>A spreadsheet mapping your project’s team members, technologies used, and the sources and duration of funding for each</a:t>
            </a:r>
          </a:p>
          <a:p>
            <a:pPr>
              <a:buFont typeface="Arial" panose="020B0604020202020204" pitchFamily="34" charset="0"/>
              <a:buChar char="•"/>
            </a:pPr>
            <a:r>
              <a:rPr lang="en-US" dirty="0">
                <a:latin typeface="Lato" panose="020F0502020204030203" pitchFamily="34" charset="77"/>
              </a:rPr>
              <a:t>A list of your current and desired sustainability levels</a:t>
            </a:r>
          </a:p>
          <a:p>
            <a:pPr>
              <a:buFont typeface="Arial" panose="020B0604020202020204" pitchFamily="34" charset="0"/>
              <a:buChar char="•"/>
            </a:pPr>
            <a:r>
              <a:rPr lang="en-US" dirty="0">
                <a:latin typeface="Lato" panose="020F0502020204030203" pitchFamily="34" charset="77"/>
              </a:rPr>
              <a:t>An action plan detailing specific sustainability actions and staff responsible for completing them</a:t>
            </a:r>
          </a:p>
        </p:txBody>
      </p:sp>
    </p:spTree>
    <p:extLst>
      <p:ext uri="{BB962C8B-B14F-4D97-AF65-F5344CB8AC3E}">
        <p14:creationId xmlns:p14="http://schemas.microsoft.com/office/powerpoint/2010/main" val="25778194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68E21A-D6FF-DD48-9D0E-AD4DD80B418C}"/>
              </a:ext>
            </a:extLst>
          </p:cNvPr>
          <p:cNvSpPr>
            <a:spLocks noGrp="1"/>
          </p:cNvSpPr>
          <p:nvPr>
            <p:ph type="title"/>
          </p:nvPr>
        </p:nvSpPr>
        <p:spPr>
          <a:xfrm>
            <a:off x="245399" y="2692695"/>
            <a:ext cx="2834640" cy="1472609"/>
          </a:xfrm>
        </p:spPr>
        <p:txBody>
          <a:bodyPr>
            <a:normAutofit/>
          </a:bodyPr>
          <a:lstStyle/>
          <a:p>
            <a:r>
              <a:rPr lang="en-US" dirty="0">
                <a:latin typeface="Lato" panose="020F0502020204030203" pitchFamily="34" charset="77"/>
              </a:rPr>
              <a:t>What have previous attendees said? </a:t>
            </a:r>
          </a:p>
        </p:txBody>
      </p:sp>
      <p:sp>
        <p:nvSpPr>
          <p:cNvPr id="15" name="Content Placeholder 14">
            <a:extLst>
              <a:ext uri="{FF2B5EF4-FFF2-40B4-BE49-F238E27FC236}">
                <a16:creationId xmlns:a16="http://schemas.microsoft.com/office/drawing/2014/main" id="{7D6F1725-6FF5-634A-8A19-2951F505D77C}"/>
              </a:ext>
            </a:extLst>
          </p:cNvPr>
          <p:cNvSpPr>
            <a:spLocks noGrp="1"/>
          </p:cNvSpPr>
          <p:nvPr>
            <p:ph idx="1"/>
          </p:nvPr>
        </p:nvSpPr>
        <p:spPr/>
        <p:txBody>
          <a:bodyPr/>
          <a:lstStyle/>
          <a:p>
            <a:r>
              <a:rPr lang="en-US" dirty="0">
                <a:latin typeface="Lato" panose="020F0502020204030203" pitchFamily="34" charset="0"/>
              </a:rPr>
              <a:t>100% of survey respondents reported an increase in their understanding of sustaining digital humanities projects, with 85% reporting a significant increase </a:t>
            </a:r>
          </a:p>
          <a:p>
            <a:r>
              <a:rPr lang="en-US" dirty="0">
                <a:latin typeface="Lato" panose="020F0502020204030203" pitchFamily="34" charset="0"/>
              </a:rPr>
              <a:t>“The project's holistic outlook was very helpful, and it felt like the different units combined towards a cumulative understanding of sustainability as a process.”</a:t>
            </a:r>
          </a:p>
          <a:p>
            <a:r>
              <a:rPr lang="en-US" dirty="0">
                <a:latin typeface="Lato" panose="020F0502020204030203" pitchFamily="34" charset="0"/>
              </a:rPr>
              <a:t>“The way in which the Socio-Technological Sustainability Roadmap broke the process up was very helpful. Taking it step by step and bringing it all together helped to make the process/project less daunting.”</a:t>
            </a:r>
          </a:p>
          <a:p>
            <a:r>
              <a:rPr lang="en-US" dirty="0">
                <a:latin typeface="Lato" panose="020F0502020204030203" pitchFamily="34" charset="0"/>
              </a:rPr>
              <a:t>“I would say that it didn't exactly address the concerns I had going in, but I found it incredibly useful anyway!”</a:t>
            </a:r>
          </a:p>
        </p:txBody>
      </p:sp>
    </p:spTree>
    <p:extLst>
      <p:ext uri="{BB962C8B-B14F-4D97-AF65-F5344CB8AC3E}">
        <p14:creationId xmlns:p14="http://schemas.microsoft.com/office/powerpoint/2010/main" val="25534229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68E21A-D6FF-DD48-9D0E-AD4DD80B418C}"/>
              </a:ext>
            </a:extLst>
          </p:cNvPr>
          <p:cNvSpPr>
            <a:spLocks noGrp="1"/>
          </p:cNvSpPr>
          <p:nvPr>
            <p:ph type="title"/>
          </p:nvPr>
        </p:nvSpPr>
        <p:spPr>
          <a:xfrm>
            <a:off x="234766" y="3042240"/>
            <a:ext cx="2834640" cy="773519"/>
          </a:xfrm>
        </p:spPr>
        <p:txBody>
          <a:bodyPr>
            <a:normAutofit/>
          </a:bodyPr>
          <a:lstStyle/>
          <a:p>
            <a:r>
              <a:rPr lang="en-US" sz="3600" dirty="0">
                <a:latin typeface="Lato" panose="020F0502020204030203" pitchFamily="34" charset="77"/>
              </a:rPr>
              <a:t>Dinner!</a:t>
            </a:r>
          </a:p>
        </p:txBody>
      </p:sp>
      <p:sp>
        <p:nvSpPr>
          <p:cNvPr id="15" name="Content Placeholder 14">
            <a:extLst>
              <a:ext uri="{FF2B5EF4-FFF2-40B4-BE49-F238E27FC236}">
                <a16:creationId xmlns:a16="http://schemas.microsoft.com/office/drawing/2014/main" id="{7D6F1725-6FF5-634A-8A19-2951F505D77C}"/>
              </a:ext>
            </a:extLst>
          </p:cNvPr>
          <p:cNvSpPr>
            <a:spLocks noGrp="1"/>
          </p:cNvSpPr>
          <p:nvPr>
            <p:ph idx="1"/>
          </p:nvPr>
        </p:nvSpPr>
        <p:spPr/>
        <p:txBody>
          <a:bodyPr/>
          <a:lstStyle/>
          <a:p>
            <a:pPr marL="0" indent="0">
              <a:buNone/>
            </a:pPr>
            <a:r>
              <a:rPr lang="en-US" dirty="0">
                <a:latin typeface="Lato"/>
              </a:rPr>
              <a:t>We’ve heard that one of the great benefits of this workshop is getting to know the other attendees and learning about their projects. </a:t>
            </a:r>
          </a:p>
          <a:p>
            <a:pPr marL="0" indent="0">
              <a:buNone/>
            </a:pPr>
            <a:r>
              <a:rPr lang="en-US" dirty="0">
                <a:latin typeface="Lato"/>
              </a:rPr>
              <a:t>We recommend going to dinner with another project team. </a:t>
            </a:r>
          </a:p>
          <a:p>
            <a:pPr marL="0" indent="0">
              <a:buNone/>
            </a:pPr>
            <a:endParaRPr lang="en-US" dirty="0">
              <a:latin typeface="Lato"/>
            </a:endParaRPr>
          </a:p>
        </p:txBody>
      </p:sp>
    </p:spTree>
    <p:extLst>
      <p:ext uri="{BB962C8B-B14F-4D97-AF65-F5344CB8AC3E}">
        <p14:creationId xmlns:p14="http://schemas.microsoft.com/office/powerpoint/2010/main" val="10129230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latin typeface="Lato Black" panose="020F0A02020204030203" pitchFamily="34" charset="0"/>
              </a:rPr>
              <a:t>Section A</a:t>
            </a:r>
          </a:p>
        </p:txBody>
      </p:sp>
      <p:sp>
        <p:nvSpPr>
          <p:cNvPr id="8" name="Text Placeholder 7"/>
          <p:cNvSpPr>
            <a:spLocks noGrp="1"/>
          </p:cNvSpPr>
          <p:nvPr>
            <p:ph type="body" idx="1"/>
          </p:nvPr>
        </p:nvSpPr>
        <p:spPr/>
        <p:txBody>
          <a:bodyPr/>
          <a:lstStyle/>
          <a:p>
            <a:endParaRPr lang="en-US">
              <a:latin typeface="Lato" panose="020F0502020204030203" pitchFamily="34" charset="0"/>
            </a:endParaRPr>
          </a:p>
        </p:txBody>
      </p:sp>
    </p:spTree>
    <p:extLst>
      <p:ext uri="{BB962C8B-B14F-4D97-AF65-F5344CB8AC3E}">
        <p14:creationId xmlns:p14="http://schemas.microsoft.com/office/powerpoint/2010/main" val="1450481995"/>
      </p:ext>
    </p:extLst>
  </p:cSld>
  <p:clrMapOvr>
    <a:masterClrMapping/>
  </p:clrMapOvr>
</p:sld>
</file>

<file path=ppt/theme/theme1.xml><?xml version="1.0" encoding="utf-8"?>
<a:theme xmlns:a="http://schemas.openxmlformats.org/drawingml/2006/main" name="Frame">
  <a:themeElements>
    <a:clrScheme name="#0fa4ab">
      <a:dk1>
        <a:srgbClr val="000000"/>
      </a:dk1>
      <a:lt1>
        <a:srgbClr val="FFFFFF"/>
      </a:lt1>
      <a:dk2>
        <a:srgbClr val="545454"/>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rame">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20000"/>
                <a:lumMod val="102000"/>
              </a:schemeClr>
            </a:gs>
            <a:gs pos="48000">
              <a:schemeClr val="phClr">
                <a:tint val="98000"/>
                <a:shade val="90000"/>
                <a:satMod val="110000"/>
                <a:lumMod val="103000"/>
              </a:schemeClr>
            </a:gs>
            <a:gs pos="100000">
              <a:schemeClr val="phClr">
                <a:tint val="98000"/>
                <a:shade val="8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Frame" id="{F226E7A2-7162-461C-9490-D27D9DC04E43}" vid="{629A0216-3BBD-45C0-B63F-2683BEA18F6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Frame</Template>
  <TotalTime>0</TotalTime>
  <Words>2728</Words>
  <Application>Microsoft Office PowerPoint</Application>
  <PresentationFormat>Widescreen</PresentationFormat>
  <Paragraphs>278</Paragraphs>
  <Slides>41</Slides>
  <Notes>16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41</vt:i4>
      </vt:variant>
    </vt:vector>
  </HeadingPairs>
  <TitlesOfParts>
    <vt:vector size="48" baseType="lpstr">
      <vt:lpstr>Arial</vt:lpstr>
      <vt:lpstr>Calibri</vt:lpstr>
      <vt:lpstr>Century Gothic</vt:lpstr>
      <vt:lpstr>Lato</vt:lpstr>
      <vt:lpstr>Lato Black</vt:lpstr>
      <vt:lpstr>Wingdings 2</vt:lpstr>
      <vt:lpstr>Frame</vt:lpstr>
      <vt:lpstr>Sustaining DH Workshop</vt:lpstr>
      <vt:lpstr>Welcome!</vt:lpstr>
      <vt:lpstr>Lightning Introductions</vt:lpstr>
      <vt:lpstr>Overview</vt:lpstr>
      <vt:lpstr>Overview</vt:lpstr>
      <vt:lpstr>What will you leave with?</vt:lpstr>
      <vt:lpstr>What have previous attendees said? </vt:lpstr>
      <vt:lpstr>Dinner!</vt:lpstr>
      <vt:lpstr>Section A</vt:lpstr>
      <vt:lpstr>Module A1  What is the scope of your project?</vt:lpstr>
      <vt:lpstr>Module A1  What is the scope of your project?</vt:lpstr>
      <vt:lpstr>Lightning Project Presentations</vt:lpstr>
      <vt:lpstr>Section A</vt:lpstr>
      <vt:lpstr>Module A2  How long do you want your project to last?</vt:lpstr>
      <vt:lpstr>Module A3  Who is the project designed for?</vt:lpstr>
      <vt:lpstr>Module A4  What are the project’s sustainability priorities?</vt:lpstr>
      <vt:lpstr>Module A5  Project Documentation Checklist</vt:lpstr>
      <vt:lpstr>Wrap-Up &amp; Group Reflection</vt:lpstr>
      <vt:lpstr>Sustaining DH Workshop  (Day Two!)</vt:lpstr>
      <vt:lpstr>Section B</vt:lpstr>
      <vt:lpstr>Module B1  Who is on the project team and what are their roles?</vt:lpstr>
      <vt:lpstr>Module B2  What is the technological infrastructure of the project?</vt:lpstr>
      <vt:lpstr>Module B3  Socio-Technical  Responsibility Checklist</vt:lpstr>
      <vt:lpstr>Section C</vt:lpstr>
      <vt:lpstr>Module C1  The NDSA Levels of Preservation</vt:lpstr>
      <vt:lpstr>Original NDSA Levels</vt:lpstr>
      <vt:lpstr>Module C2  Access &amp; Backing Up Your Work</vt:lpstr>
      <vt:lpstr>PowerPoint Presentation</vt:lpstr>
      <vt:lpstr>PowerPoint Presentation</vt:lpstr>
      <vt:lpstr>Module C3  File Formats  &amp; Metadata </vt:lpstr>
      <vt:lpstr>NDSA charts add here!</vt:lpstr>
      <vt:lpstr>PowerPoint Presentation</vt:lpstr>
      <vt:lpstr>Module C4  Permissions &amp; Data Integrity</vt:lpstr>
      <vt:lpstr>PowerPoint Presentation</vt:lpstr>
      <vt:lpstr>PowerPoint Presentation</vt:lpstr>
      <vt:lpstr>Module C5  Digital Sustainability Action Plan</vt:lpstr>
      <vt:lpstr>Congrats!</vt:lpstr>
      <vt:lpstr>Wrap-Up &amp; Group Reflection</vt:lpstr>
      <vt:lpstr>Knowing what you know now…</vt:lpstr>
      <vt:lpstr>Knowing what you know now…</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2022-11-29T19:24:12Z</dcterms:created>
  <dcterms:modified xsi:type="dcterms:W3CDTF">2022-11-29T19:24:15Z</dcterms:modified>
</cp:coreProperties>
</file>